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Lst>
  <p:sldSz cx="18288000" cy="10287000"/>
  <p:notesSz cx="6858000" cy="9144000"/>
  <p:embeddedFontLst>
    <p:embeddedFont>
      <p:font typeface="Times New Roman Bold" panose="02030802070405020303" pitchFamily="18" charset="77"/>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0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B2E68-06DE-4468-AC1E-9D4A787CC85D}" v="16" dt="2024-11-22T16:54:56.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autoAdjust="0"/>
    <p:restoredTop sz="93447" autoAdjust="0"/>
  </p:normalViewPr>
  <p:slideViewPr>
    <p:cSldViewPr>
      <p:cViewPr varScale="1">
        <p:scale>
          <a:sx n="85" d="100"/>
          <a:sy n="85" d="100"/>
        </p:scale>
        <p:origin x="5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D39E3-F4E3-49D1-A8AB-210E998ADABD}" type="datetimeFigureOut">
              <a:rPr lang="en-US" smtClean="0"/>
              <a:t>12/2/24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2C164-1EEE-4DC5-87C3-53C0FB2F3A17}" type="slidenum">
              <a:rPr lang="en-US" smtClean="0"/>
              <a:t>‹#›</a:t>
            </a:fld>
            <a:endParaRPr lang="en-US" dirty="0"/>
          </a:p>
        </p:txBody>
      </p:sp>
    </p:spTree>
    <p:extLst>
      <p:ext uri="{BB962C8B-B14F-4D97-AF65-F5344CB8AC3E}">
        <p14:creationId xmlns:p14="http://schemas.microsoft.com/office/powerpoint/2010/main" val="185777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matthew.Wallace@scouting.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National Eagle Scout Association, the BSA Alumni Association Committees, and myself, we would like to thank you for taking the time out of your busy Sunday to join us today for this very important webinar.  </a:t>
            </a:r>
          </a:p>
          <a:p>
            <a:endParaRPr lang="en-US" dirty="0"/>
          </a:p>
          <a:p>
            <a:r>
              <a:rPr lang="en-US" dirty="0"/>
              <a:t>My name is Ross Arnold, and I am the NESA Vice President for Training and the BSA Alumni Council Support Committee Coordinator for CSTs 1, 2, and 3.</a:t>
            </a:r>
          </a:p>
        </p:txBody>
      </p:sp>
      <p:sp>
        <p:nvSpPr>
          <p:cNvPr id="4" name="Slide Number Placeholder 3"/>
          <p:cNvSpPr>
            <a:spLocks noGrp="1"/>
          </p:cNvSpPr>
          <p:nvPr>
            <p:ph type="sldNum" sz="quarter" idx="5"/>
          </p:nvPr>
        </p:nvSpPr>
        <p:spPr/>
        <p:txBody>
          <a:bodyPr/>
          <a:lstStyle/>
          <a:p>
            <a:fld id="{6842C164-1EEE-4DC5-87C3-53C0FB2F3A17}" type="slidenum">
              <a:rPr lang="en-US" smtClean="0"/>
              <a:t>1</a:t>
            </a:fld>
            <a:endParaRPr lang="en-US" dirty="0"/>
          </a:p>
        </p:txBody>
      </p:sp>
    </p:spTree>
    <p:extLst>
      <p:ext uri="{BB962C8B-B14F-4D97-AF65-F5344CB8AC3E}">
        <p14:creationId xmlns:p14="http://schemas.microsoft.com/office/powerpoint/2010/main" val="242521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What are some social activities that your Alumni and or NESA committee has either sponsored or participated in?</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	Ask three people.</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Share some alumni events, such as Gathering of Eagle (GOE) or Gathering of Alumni (GOA) events.</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10</a:t>
            </a:fld>
            <a:endParaRPr lang="en-US" dirty="0"/>
          </a:p>
        </p:txBody>
      </p:sp>
    </p:spTree>
    <p:extLst>
      <p:ext uri="{BB962C8B-B14F-4D97-AF65-F5344CB8AC3E}">
        <p14:creationId xmlns:p14="http://schemas.microsoft.com/office/powerpoint/2010/main" val="325749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partial list of our Affinity and Affiliate groups.  You can start a chapter of one or more of these groups in your own council.  For example, you could start an Educators Group that promotes and administers the Fretwell Award.  If you are interested in doing this in your own council, please reach out to me, and I will get you in contact with Dr. Spencer Long, who chairs the National Educators Committee.</a:t>
            </a:r>
          </a:p>
          <a:p>
            <a:endParaRPr lang="en-US" dirty="0"/>
          </a:p>
          <a:p>
            <a:r>
              <a:rPr lang="en-US" dirty="0"/>
              <a:t>Given the fact that our name will be changing to Scouting America, many of these logos will be going through some re-design.</a:t>
            </a:r>
          </a:p>
        </p:txBody>
      </p:sp>
      <p:sp>
        <p:nvSpPr>
          <p:cNvPr id="4" name="Slide Number Placeholder 3"/>
          <p:cNvSpPr>
            <a:spLocks noGrp="1"/>
          </p:cNvSpPr>
          <p:nvPr>
            <p:ph type="sldNum" sz="quarter" idx="5"/>
          </p:nvPr>
        </p:nvSpPr>
        <p:spPr/>
        <p:txBody>
          <a:bodyPr/>
          <a:lstStyle/>
          <a:p>
            <a:fld id="{6842C164-1EEE-4DC5-87C3-53C0FB2F3A17}" type="slidenum">
              <a:rPr lang="en-US" smtClean="0"/>
              <a:t>11</a:t>
            </a:fld>
            <a:endParaRPr lang="en-US" dirty="0"/>
          </a:p>
        </p:txBody>
      </p:sp>
    </p:spTree>
    <p:extLst>
      <p:ext uri="{BB962C8B-B14F-4D97-AF65-F5344CB8AC3E}">
        <p14:creationId xmlns:p14="http://schemas.microsoft.com/office/powerpoint/2010/main" val="3140229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registering, users can view their profiles, see what information has been posted for them, and make changes.  </a:t>
            </a:r>
          </a:p>
        </p:txBody>
      </p:sp>
      <p:sp>
        <p:nvSpPr>
          <p:cNvPr id="4" name="Slide Number Placeholder 3"/>
          <p:cNvSpPr>
            <a:spLocks noGrp="1"/>
          </p:cNvSpPr>
          <p:nvPr>
            <p:ph type="sldNum" sz="quarter" idx="5"/>
          </p:nvPr>
        </p:nvSpPr>
        <p:spPr/>
        <p:txBody>
          <a:bodyPr/>
          <a:lstStyle/>
          <a:p>
            <a:fld id="{6842C164-1EEE-4DC5-87C3-53C0FB2F3A17}" type="slidenum">
              <a:rPr lang="en-US" smtClean="0"/>
              <a:t>12</a:t>
            </a:fld>
            <a:endParaRPr lang="en-US" dirty="0"/>
          </a:p>
        </p:txBody>
      </p:sp>
    </p:spTree>
    <p:extLst>
      <p:ext uri="{BB962C8B-B14F-4D97-AF65-F5344CB8AC3E}">
        <p14:creationId xmlns:p14="http://schemas.microsoft.com/office/powerpoint/2010/main" val="4232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of these categories, it is possible to modify the information.  For example, if you add that you are a Life Member of NESA, you could add this information, but if there is a problem because the system does not recognize your membership, you should contact Matthew Wallace at </a:t>
            </a:r>
            <a:r>
              <a:rPr lang="en-US" dirty="0">
                <a:hlinkClick r:id="rId3"/>
              </a:rPr>
              <a:t>matthew.Wallace@scouting.org</a:t>
            </a:r>
            <a:r>
              <a:rPr lang="en-US" dirty="0"/>
              <a:t>  There could be a problem with your ID number. </a:t>
            </a:r>
          </a:p>
          <a:p>
            <a:endParaRPr lang="en-US" dirty="0"/>
          </a:p>
          <a:p>
            <a:r>
              <a:rPr lang="en-US" dirty="0"/>
              <a:t>There is a dropdown menu under “My Local Awards” where you can add missing recognitions.</a:t>
            </a:r>
          </a:p>
          <a:p>
            <a:endParaRPr lang="en-US" dirty="0"/>
          </a:p>
          <a:p>
            <a:r>
              <a:rPr lang="en-US" dirty="0"/>
              <a:t>Registering is one of the requirements for the Alumni Award.</a:t>
            </a:r>
          </a:p>
        </p:txBody>
      </p:sp>
      <p:sp>
        <p:nvSpPr>
          <p:cNvPr id="4" name="Slide Number Placeholder 3"/>
          <p:cNvSpPr>
            <a:spLocks noGrp="1"/>
          </p:cNvSpPr>
          <p:nvPr>
            <p:ph type="sldNum" sz="quarter" idx="5"/>
          </p:nvPr>
        </p:nvSpPr>
        <p:spPr/>
        <p:txBody>
          <a:bodyPr/>
          <a:lstStyle/>
          <a:p>
            <a:fld id="{6842C164-1EEE-4DC5-87C3-53C0FB2F3A17}" type="slidenum">
              <a:rPr lang="en-US" smtClean="0"/>
              <a:t>13</a:t>
            </a:fld>
            <a:endParaRPr lang="en-US" dirty="0"/>
          </a:p>
        </p:txBody>
      </p:sp>
    </p:spTree>
    <p:extLst>
      <p:ext uri="{BB962C8B-B14F-4D97-AF65-F5344CB8AC3E}">
        <p14:creationId xmlns:p14="http://schemas.microsoft.com/office/powerpoint/2010/main" val="384650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What does it mean,” leave your checkbook at home?”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During each of our GOEs, I will make a short presentation about what is going on in Scouting and specifically in my council.  I also share that I will follow up with an email asking if they would like to get involved.  What I don’t want is someone saying they attended one of our events and no one asked them to volunteer.  I usually get about 10 percent interested people.  You are going to have to help them with where they can volunteer.  Scouts have limited understanding of adult positions in Scouting.  Most scout’s knowledge of adult positions consists of SMs, ASMs, MB Counselors, and maybe OA Advisors so when they are asked to volunteer in Scouting, these are the positions they think you are asking them to.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Don’t press.  Make the point that when they are ready to get re-engaged, we will be here waiting for them.  Another reason why I send a follow-up email is so they have my phone number and email address. I also send these people invitations to the next events.</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14</a:t>
            </a:fld>
            <a:endParaRPr lang="en-US" dirty="0"/>
          </a:p>
        </p:txBody>
      </p:sp>
    </p:spTree>
    <p:extLst>
      <p:ext uri="{BB962C8B-B14F-4D97-AF65-F5344CB8AC3E}">
        <p14:creationId xmlns:p14="http://schemas.microsoft.com/office/powerpoint/2010/main" val="1466168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gatherings should focus on socializing and engagement.  I would even suggest that when you market these activities, state in the flyer that people leave their wallets at home but bring business cards.</a:t>
            </a:r>
          </a:p>
          <a:p>
            <a:endParaRPr lang="en-US" dirty="0"/>
          </a:p>
          <a:p>
            <a:r>
              <a:rPr lang="en-US" dirty="0"/>
              <a:t>Rely on the members of your committee for venues and suggestions for events.</a:t>
            </a:r>
          </a:p>
        </p:txBody>
      </p:sp>
      <p:sp>
        <p:nvSpPr>
          <p:cNvPr id="4" name="Slide Number Placeholder 3"/>
          <p:cNvSpPr>
            <a:spLocks noGrp="1"/>
          </p:cNvSpPr>
          <p:nvPr>
            <p:ph type="sldNum" sz="quarter" idx="5"/>
          </p:nvPr>
        </p:nvSpPr>
        <p:spPr/>
        <p:txBody>
          <a:bodyPr/>
          <a:lstStyle/>
          <a:p>
            <a:fld id="{6842C164-1EEE-4DC5-87C3-53C0FB2F3A17}" type="slidenum">
              <a:rPr lang="en-US" smtClean="0"/>
              <a:t>15</a:t>
            </a:fld>
            <a:endParaRPr lang="en-US" dirty="0"/>
          </a:p>
        </p:txBody>
      </p:sp>
    </p:spTree>
    <p:extLst>
      <p:ext uri="{BB962C8B-B14F-4D97-AF65-F5344CB8AC3E}">
        <p14:creationId xmlns:p14="http://schemas.microsoft.com/office/powerpoint/2010/main" val="139774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way of engaging Scouters into participating in alumni activities is to introduce the Alumni Award.  Some district committees have suggested that their committee members all earn their awards to support the activities of the district.</a:t>
            </a:r>
          </a:p>
        </p:txBody>
      </p:sp>
      <p:sp>
        <p:nvSpPr>
          <p:cNvPr id="4" name="Slide Number Placeholder 3"/>
          <p:cNvSpPr>
            <a:spLocks noGrp="1"/>
          </p:cNvSpPr>
          <p:nvPr>
            <p:ph type="sldNum" sz="quarter" idx="5"/>
          </p:nvPr>
        </p:nvSpPr>
        <p:spPr/>
        <p:txBody>
          <a:bodyPr/>
          <a:lstStyle/>
          <a:p>
            <a:fld id="{6842C164-1EEE-4DC5-87C3-53C0FB2F3A17}" type="slidenum">
              <a:rPr lang="en-US" smtClean="0"/>
              <a:t>16</a:t>
            </a:fld>
            <a:endParaRPr lang="en-US" dirty="0"/>
          </a:p>
        </p:txBody>
      </p:sp>
    </p:spTree>
    <p:extLst>
      <p:ext uri="{BB962C8B-B14F-4D97-AF65-F5344CB8AC3E}">
        <p14:creationId xmlns:p14="http://schemas.microsoft.com/office/powerpoint/2010/main" val="3493005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copy of the Alumni Award application.  Before you begin working on this award, check in with your council’s Alumni Committee Chair.  Your council chair is your counselor for this award and will need to sign your completed form and submit it to your Scout Executive for their signature and processing. Once you have let your chair know you are working on earning this award, you may use all your Scouting experiences going forward, but you cannot go back.</a:t>
            </a:r>
          </a:p>
          <a:p>
            <a:endParaRPr lang="en-US" dirty="0"/>
          </a:p>
          <a:p>
            <a:r>
              <a:rPr lang="en-US" dirty="0"/>
              <a:t>Make sure you are using the current and correct form. The current form should have a note on the page titled “Revision of 2021.” If the form says “Alumni and Friends,” it is an old form.</a:t>
            </a:r>
          </a:p>
        </p:txBody>
      </p:sp>
      <p:sp>
        <p:nvSpPr>
          <p:cNvPr id="4" name="Slide Number Placeholder 3"/>
          <p:cNvSpPr>
            <a:spLocks noGrp="1"/>
          </p:cNvSpPr>
          <p:nvPr>
            <p:ph type="sldNum" sz="quarter" idx="5"/>
          </p:nvPr>
        </p:nvSpPr>
        <p:spPr/>
        <p:txBody>
          <a:bodyPr/>
          <a:lstStyle/>
          <a:p>
            <a:fld id="{6842C164-1EEE-4DC5-87C3-53C0FB2F3A17}" type="slidenum">
              <a:rPr lang="en-US" smtClean="0"/>
              <a:t>17</a:t>
            </a:fld>
            <a:endParaRPr lang="en-US" dirty="0"/>
          </a:p>
        </p:txBody>
      </p:sp>
    </p:spTree>
    <p:extLst>
      <p:ext uri="{BB962C8B-B14F-4D97-AF65-F5344CB8AC3E}">
        <p14:creationId xmlns:p14="http://schemas.microsoft.com/office/powerpoint/2010/main" val="226750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council to present this recognition, a council must have a functioning Alumni Committee with a chair and at least two other members. For all of these recognitions, applications must be submitted to the National Office on or before December 31 each year.  There are specific requirements for each of these recognitions.</a:t>
            </a:r>
          </a:p>
          <a:p>
            <a:endParaRPr lang="en-US" dirty="0"/>
          </a:p>
          <a:p>
            <a:r>
              <a:rPr lang="en-US" dirty="0"/>
              <a:t>I need to point out that these awards will probably be going through a process of redesign, given the fact that our name is changing soon to “Scouting American.”</a:t>
            </a:r>
          </a:p>
          <a:p>
            <a:endParaRPr lang="en-US" dirty="0"/>
          </a:p>
          <a:p>
            <a:r>
              <a:rPr lang="en-US" dirty="0"/>
              <a:t>I am not going to go into any depth into the awards I am focusing on because our next webinar will do this on January 12, 2025.</a:t>
            </a:r>
          </a:p>
          <a:p>
            <a:endParaRPr lang="en-US" dirty="0"/>
          </a:p>
          <a:p>
            <a:r>
              <a:rPr lang="en-US" dirty="0"/>
              <a:t>I discovered that when I attended the Silver Buffalo Dinner during the National Annual Meeting last May, there was a list of the Council, Territory, and National Awards recipients and their councils printed in the dinner book.  I brought an extra copy of the book and presented it to our council’s Alumnus of the Year.</a:t>
            </a:r>
          </a:p>
        </p:txBody>
      </p:sp>
      <p:sp>
        <p:nvSpPr>
          <p:cNvPr id="4" name="Slide Number Placeholder 3"/>
          <p:cNvSpPr>
            <a:spLocks noGrp="1"/>
          </p:cNvSpPr>
          <p:nvPr>
            <p:ph type="sldNum" sz="quarter" idx="5"/>
          </p:nvPr>
        </p:nvSpPr>
        <p:spPr/>
        <p:txBody>
          <a:bodyPr/>
          <a:lstStyle/>
          <a:p>
            <a:fld id="{6842C164-1EEE-4DC5-87C3-53C0FB2F3A17}" type="slidenum">
              <a:rPr lang="en-US" smtClean="0"/>
              <a:t>18</a:t>
            </a:fld>
            <a:endParaRPr lang="en-US" dirty="0"/>
          </a:p>
        </p:txBody>
      </p:sp>
    </p:spTree>
    <p:extLst>
      <p:ext uri="{BB962C8B-B14F-4D97-AF65-F5344CB8AC3E}">
        <p14:creationId xmlns:p14="http://schemas.microsoft.com/office/powerpoint/2010/main" val="3816549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recognitions are also going through some redesign, and some are not currently available, but they should be available soon.  I have copies of the old certificates that I could send you if you send me an email.  If you present a certificate, you could present the medallion after the fact.</a:t>
            </a:r>
          </a:p>
        </p:txBody>
      </p:sp>
      <p:sp>
        <p:nvSpPr>
          <p:cNvPr id="4" name="Slide Number Placeholder 3"/>
          <p:cNvSpPr>
            <a:spLocks noGrp="1"/>
          </p:cNvSpPr>
          <p:nvPr>
            <p:ph type="sldNum" sz="quarter" idx="5"/>
          </p:nvPr>
        </p:nvSpPr>
        <p:spPr/>
        <p:txBody>
          <a:bodyPr/>
          <a:lstStyle/>
          <a:p>
            <a:fld id="{6842C164-1EEE-4DC5-87C3-53C0FB2F3A17}" type="slidenum">
              <a:rPr lang="en-US" smtClean="0"/>
              <a:t>19</a:t>
            </a:fld>
            <a:endParaRPr lang="en-US" dirty="0"/>
          </a:p>
        </p:txBody>
      </p:sp>
    </p:spTree>
    <p:extLst>
      <p:ext uri="{BB962C8B-B14F-4D97-AF65-F5344CB8AC3E}">
        <p14:creationId xmlns:p14="http://schemas.microsoft.com/office/powerpoint/2010/main" val="3996878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our target audience?  Who are Scouting’s alumni? Anyone who has been positively impacted by Scouting.  We want to hold on to the good people who are currently involved in Scouting, and we want to re-engage those people who have left Scouting.</a:t>
            </a:r>
          </a:p>
        </p:txBody>
      </p:sp>
      <p:sp>
        <p:nvSpPr>
          <p:cNvPr id="4" name="Slide Number Placeholder 3"/>
          <p:cNvSpPr>
            <a:spLocks noGrp="1"/>
          </p:cNvSpPr>
          <p:nvPr>
            <p:ph type="sldNum" sz="quarter" idx="5"/>
          </p:nvPr>
        </p:nvSpPr>
        <p:spPr/>
        <p:txBody>
          <a:bodyPr/>
          <a:lstStyle/>
          <a:p>
            <a:fld id="{6842C164-1EEE-4DC5-87C3-53C0FB2F3A17}" type="slidenum">
              <a:rPr lang="en-US" smtClean="0"/>
              <a:t>2</a:t>
            </a:fld>
            <a:endParaRPr lang="en-US" dirty="0"/>
          </a:p>
        </p:txBody>
      </p:sp>
    </p:spTree>
    <p:extLst>
      <p:ext uri="{BB962C8B-B14F-4D97-AF65-F5344CB8AC3E}">
        <p14:creationId xmlns:p14="http://schemas.microsoft.com/office/powerpoint/2010/main" val="1790784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very important recognitions administered by your council’s NESA Committee: the NESA Outstanding Eagle Scout Award (NOESA) and the Glenn A. and Melinda Adams National Eagle Scout Project of the Year Award.  To recognize people with these recognitions, your council must have a functioning NESA, which includes a chair and at least two other members.  There are specific requirements for each of these awards that must be followed.</a:t>
            </a:r>
          </a:p>
        </p:txBody>
      </p:sp>
      <p:sp>
        <p:nvSpPr>
          <p:cNvPr id="4" name="Slide Number Placeholder 3"/>
          <p:cNvSpPr>
            <a:spLocks noGrp="1"/>
          </p:cNvSpPr>
          <p:nvPr>
            <p:ph type="sldNum" sz="quarter" idx="5"/>
          </p:nvPr>
        </p:nvSpPr>
        <p:spPr/>
        <p:txBody>
          <a:bodyPr/>
          <a:lstStyle/>
          <a:p>
            <a:fld id="{6842C164-1EEE-4DC5-87C3-53C0FB2F3A17}" type="slidenum">
              <a:rPr lang="en-US" smtClean="0"/>
              <a:t>20</a:t>
            </a:fld>
            <a:endParaRPr lang="en-US" dirty="0"/>
          </a:p>
        </p:txBody>
      </p:sp>
    </p:spTree>
    <p:extLst>
      <p:ext uri="{BB962C8B-B14F-4D97-AF65-F5344CB8AC3E}">
        <p14:creationId xmlns:p14="http://schemas.microsoft.com/office/powerpoint/2010/main" val="3805673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the foundation for a strong committee by working with your council Key 3.  You need to be able to answer the question, how does this committee fit in and support the council’s program?  </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21</a:t>
            </a:fld>
            <a:endParaRPr lang="en-US" dirty="0"/>
          </a:p>
        </p:txBody>
      </p:sp>
    </p:spTree>
    <p:extLst>
      <p:ext uri="{BB962C8B-B14F-4D97-AF65-F5344CB8AC3E}">
        <p14:creationId xmlns:p14="http://schemas.microsoft.com/office/powerpoint/2010/main" val="175546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recruiting your committee, focus on Scouters who you have worked with in the past.  Look for doers who could be future leaders of this committee.</a:t>
            </a:r>
          </a:p>
          <a:p>
            <a:endParaRPr lang="en-US" dirty="0"/>
          </a:p>
          <a:p>
            <a:r>
              <a:rPr lang="en-US" dirty="0"/>
              <a:t>In putting together your plan of action, focus on three areas: reconnection, communications, and service.</a:t>
            </a:r>
          </a:p>
          <a:p>
            <a:endParaRPr lang="en-US" dirty="0"/>
          </a:p>
          <a:p>
            <a:r>
              <a:rPr lang="en-US" dirty="0"/>
              <a:t>Start small with a successful event and build from there.</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22</a:t>
            </a:fld>
            <a:endParaRPr lang="en-US" dirty="0"/>
          </a:p>
        </p:txBody>
      </p:sp>
    </p:spTree>
    <p:extLst>
      <p:ext uri="{BB962C8B-B14F-4D97-AF65-F5344CB8AC3E}">
        <p14:creationId xmlns:p14="http://schemas.microsoft.com/office/powerpoint/2010/main" val="103633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23</a:t>
            </a:fld>
            <a:endParaRPr lang="en-US" dirty="0"/>
          </a:p>
        </p:txBody>
      </p:sp>
    </p:spTree>
    <p:extLst>
      <p:ext uri="{BB962C8B-B14F-4D97-AF65-F5344CB8AC3E}">
        <p14:creationId xmlns:p14="http://schemas.microsoft.com/office/powerpoint/2010/main" val="25300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Clr>
                <a:schemeClr val="dk1"/>
              </a:buClr>
              <a:buSzPts val="1200"/>
              <a:buFont typeface="Calibri"/>
              <a:buNone/>
            </a:pPr>
            <a:endParaRPr lang="en-US" dirty="0"/>
          </a:p>
          <a:p>
            <a:r>
              <a:rPr lang="en-US" dirty="0"/>
              <a:t>This is a webinar, not a Zoom Meeting.  By using the webinar format, we are able to include great numbers, and we have more tools at our disposal.  </a:t>
            </a:r>
          </a:p>
          <a:p>
            <a:endParaRPr lang="en-US" dirty="0"/>
          </a:p>
          <a:p>
            <a:r>
              <a:rPr lang="en-US" dirty="0"/>
              <a:t>We have disabled the “Chat”, but we have enabled the “Q&amp;A” feature.  Throughout the presentation, you have the opportunity to ask questions.  There are people who are on the panel, back stage,  who will endeavor to respond to your questions.  They will respond to you as an individual or if they feel this is a great question for the entire group to hear the response, they will share their response with everyone.  When we get to the end of the presentation, penal will response to the questions verbally.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3</a:t>
            </a:fld>
            <a:endParaRPr lang="en-US" dirty="0"/>
          </a:p>
        </p:txBody>
      </p:sp>
    </p:spTree>
    <p:extLst>
      <p:ext uri="{BB962C8B-B14F-4D97-AF65-F5344CB8AC3E}">
        <p14:creationId xmlns:p14="http://schemas.microsoft.com/office/powerpoint/2010/main" val="670363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think about why you continue to support Scouting. Do some or maybe all of these reasons resonate for you?</a:t>
            </a:r>
          </a:p>
          <a:p>
            <a:endParaRPr lang="en-US" dirty="0"/>
          </a:p>
          <a:p>
            <a:r>
              <a:rPr lang="en-US" dirty="0"/>
              <a:t>Why did you join Scouting?</a:t>
            </a:r>
          </a:p>
          <a:p>
            <a:r>
              <a:rPr lang="en-US" dirty="0"/>
              <a:t>	I came in as a Cub or Scout.</a:t>
            </a:r>
          </a:p>
          <a:p>
            <a:r>
              <a:rPr lang="en-US" dirty="0"/>
              <a:t>	My children joined Scouting.</a:t>
            </a:r>
          </a:p>
          <a:p>
            <a:endParaRPr lang="en-US" dirty="0"/>
          </a:p>
          <a:p>
            <a:r>
              <a:rPr lang="en-US" dirty="0"/>
              <a:t>Scouting is the best character-building value-based organization in this country.</a:t>
            </a:r>
          </a:p>
          <a:p>
            <a:endParaRPr lang="en-US" dirty="0"/>
          </a:p>
          <a:p>
            <a:r>
              <a:rPr lang="en-US" dirty="0"/>
              <a:t>I get a kick out of seeing Scouts grow in the program.  I feel like I am contributing to making my community, state, and country better.</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4</a:t>
            </a:fld>
            <a:endParaRPr lang="en-US" dirty="0"/>
          </a:p>
        </p:txBody>
      </p:sp>
    </p:spTree>
    <p:extLst>
      <p:ext uri="{BB962C8B-B14F-4D97-AF65-F5344CB8AC3E}">
        <p14:creationId xmlns:p14="http://schemas.microsoft.com/office/powerpoint/2010/main" val="391478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mj-lt"/>
              <a:buNone/>
            </a:pPr>
            <a:r>
              <a:rPr lang="en-US" dirty="0"/>
              <a:t>Ross  Not only do I have skills and expertise to share with the next generation, but there are a lot of caring adults who also have skills and abilities that they could share if given the opportunity and guidance.</a:t>
            </a:r>
          </a:p>
          <a:p>
            <a:pPr marL="228600" indent="0">
              <a:buFont typeface="+mj-lt"/>
              <a:buNone/>
            </a:pPr>
            <a:endParaRPr lang="en-US" dirty="0"/>
          </a:p>
          <a:p>
            <a:pPr marL="228600" indent="0">
              <a:buFont typeface="+mj-lt"/>
              <a:buNone/>
            </a:pPr>
            <a:r>
              <a:rPr lang="en-US" dirty="0"/>
              <a:t>I have some great memories from my time in Scouting such as participating in four national and one world jamborees.</a:t>
            </a:r>
          </a:p>
          <a:p>
            <a:pPr marL="228600" indent="0">
              <a:buFont typeface="+mj-lt"/>
              <a:buNone/>
            </a:pPr>
            <a:r>
              <a:rPr lang="en-US" dirty="0"/>
              <a:t>	What are some of your great Scouting stories?  Pick three people to share.</a:t>
            </a:r>
          </a:p>
          <a:p>
            <a:pPr marL="228600" indent="0">
              <a:buFont typeface="+mj-lt"/>
              <a:buNone/>
            </a:pPr>
            <a:endParaRPr lang="en-US" dirty="0"/>
          </a:p>
          <a:p>
            <a:pPr marL="228600" indent="0">
              <a:buFont typeface="+mj-lt"/>
              <a:buNone/>
            </a:pPr>
            <a:r>
              <a:rPr lang="en-US" dirty="0"/>
              <a:t>One thing I have learned is that Scouting is about Giving not getting.  But let’s be honest, I get a lot out of Scouting.</a:t>
            </a:r>
          </a:p>
          <a:p>
            <a:pPr marL="228600" indent="0">
              <a:buFont typeface="+mj-lt"/>
              <a:buNone/>
            </a:pPr>
            <a:endParaRPr lang="en-US" dirty="0"/>
          </a:p>
          <a:p>
            <a:pPr marL="228600" indent="0">
              <a:buFont typeface="+mj-lt"/>
              <a:buNone/>
            </a:pPr>
            <a:r>
              <a:rPr lang="en-US" dirty="0"/>
              <a:t>Does anyone disagree with reason number 10?</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5</a:t>
            </a:fld>
            <a:endParaRPr lang="en-US" dirty="0"/>
          </a:p>
        </p:txBody>
      </p:sp>
    </p:spTree>
    <p:extLst>
      <p:ext uri="{BB962C8B-B14F-4D97-AF65-F5344CB8AC3E}">
        <p14:creationId xmlns:p14="http://schemas.microsoft.com/office/powerpoint/2010/main" val="175045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are not going to spend a great deal of time talking about the mechanics of putting together a committee.  Instead, we going to focus on the Vision for a committee. Vision drives perception and perception drives action.  The vision of what your committee wants to accomplish will guide your committee’s plans, both short and long-term.</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6</a:t>
            </a:fld>
            <a:endParaRPr lang="en-US" dirty="0"/>
          </a:p>
        </p:txBody>
      </p:sp>
    </p:spTree>
    <p:extLst>
      <p:ext uri="{BB962C8B-B14F-4D97-AF65-F5344CB8AC3E}">
        <p14:creationId xmlns:p14="http://schemas.microsoft.com/office/powerpoint/2010/main" val="3728874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all of you gone on to this website?</a:t>
            </a:r>
          </a:p>
        </p:txBody>
      </p:sp>
      <p:sp>
        <p:nvSpPr>
          <p:cNvPr id="4" name="Slide Number Placeholder 3"/>
          <p:cNvSpPr>
            <a:spLocks noGrp="1"/>
          </p:cNvSpPr>
          <p:nvPr>
            <p:ph type="sldNum" sz="quarter" idx="5"/>
          </p:nvPr>
        </p:nvSpPr>
        <p:spPr/>
        <p:txBody>
          <a:bodyPr/>
          <a:lstStyle/>
          <a:p>
            <a:fld id="{6842C164-1EEE-4DC5-87C3-53C0FB2F3A17}" type="slidenum">
              <a:rPr lang="en-US" smtClean="0"/>
              <a:t>7</a:t>
            </a:fld>
            <a:endParaRPr lang="en-US" dirty="0"/>
          </a:p>
        </p:txBody>
      </p:sp>
    </p:spTree>
    <p:extLst>
      <p:ext uri="{BB962C8B-B14F-4D97-AF65-F5344CB8AC3E}">
        <p14:creationId xmlns:p14="http://schemas.microsoft.com/office/powerpoint/2010/main" val="120515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council is different, with its own strengths, weaknesses, and challenges.  Based on the strengths, weaknesses, and challenges, each council will develop their plan of action and will structure its committee to act on that plan.</a:t>
            </a:r>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8</a:t>
            </a:fld>
            <a:endParaRPr lang="en-US" dirty="0"/>
          </a:p>
        </p:txBody>
      </p:sp>
    </p:spTree>
    <p:extLst>
      <p:ext uri="{BB962C8B-B14F-4D97-AF65-F5344CB8AC3E}">
        <p14:creationId xmlns:p14="http://schemas.microsoft.com/office/powerpoint/2010/main" val="47614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360"/>
              </a:spcBef>
              <a:spcAft>
                <a:spcPts val="0"/>
              </a:spcAft>
              <a:buNone/>
            </a:pPr>
            <a:r>
              <a:rPr lang="en-US" dirty="0"/>
              <a:t>What are some Alumni or Eagle Scout events that Alumni and or NESA Committees could support?</a:t>
            </a:r>
          </a:p>
          <a:p>
            <a:pPr marL="0" lvl="0" indent="0" algn="l" rtl="0">
              <a:spcBef>
                <a:spcPts val="360"/>
              </a:spcBef>
              <a:spcAft>
                <a:spcPts val="0"/>
              </a:spcAft>
              <a:buNone/>
            </a:pPr>
            <a:r>
              <a:rPr lang="en-US" dirty="0"/>
              <a:t>	Ask three people.</a:t>
            </a:r>
          </a:p>
          <a:p>
            <a:pPr marL="0" lvl="0" indent="0" algn="l" rtl="0">
              <a:spcBef>
                <a:spcPts val="360"/>
              </a:spcBef>
              <a:spcAft>
                <a:spcPts val="0"/>
              </a:spcAft>
              <a:buNone/>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What are some district and council events that Alumni and or NESA Committees could support?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	Ask three people.</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What are some service projects that Alumni and or NESA Committees could support?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	Ask two people.</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dirty="0"/>
              <a:t>Don’t forget all Scouting activities must adhere to all safety rules outlined in “Safe Scouting,” government regulations, guidelines, and all YPT rules.</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842C164-1EEE-4DC5-87C3-53C0FB2F3A17}" type="slidenum">
              <a:rPr lang="en-US" smtClean="0"/>
              <a:t>9</a:t>
            </a:fld>
            <a:endParaRPr lang="en-US" dirty="0"/>
          </a:p>
        </p:txBody>
      </p:sp>
    </p:spTree>
    <p:extLst>
      <p:ext uri="{BB962C8B-B14F-4D97-AF65-F5344CB8AC3E}">
        <p14:creationId xmlns:p14="http://schemas.microsoft.com/office/powerpoint/2010/main" val="85109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directory.scouting.org/" TargetMode="External"/><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scoutingalumni.org/awards-and-recognition/alumni-award/"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pn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4.jpeg"/><Relationship Id="rId4" Type="http://schemas.openxmlformats.org/officeDocument/2006/relationships/image" Target="../media/image2.pn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scoutingalumni.org/" TargetMode="Externa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Freeform 5"/>
          <p:cNvSpPr/>
          <p:nvPr/>
        </p:nvSpPr>
        <p:spPr>
          <a:xfrm>
            <a:off x="4610038" y="514350"/>
            <a:ext cx="9067924" cy="9258300"/>
          </a:xfrm>
          <a:custGeom>
            <a:avLst/>
            <a:gdLst/>
            <a:ahLst/>
            <a:cxnLst/>
            <a:rect l="l" t="t" r="r" b="b"/>
            <a:pathLst>
              <a:path w="9067924" h="9258300">
                <a:moveTo>
                  <a:pt x="0" y="0"/>
                </a:moveTo>
                <a:lnTo>
                  <a:pt x="9067924" y="0"/>
                </a:lnTo>
                <a:lnTo>
                  <a:pt x="9067924" y="9258300"/>
                </a:lnTo>
                <a:lnTo>
                  <a:pt x="0" y="9258300"/>
                </a:lnTo>
                <a:lnTo>
                  <a:pt x="0" y="0"/>
                </a:lnTo>
                <a:close/>
              </a:path>
            </a:pathLst>
          </a:custGeom>
          <a:blipFill>
            <a:blip r:embed="rId5">
              <a:alphaModFix amt="16000"/>
            </a:blip>
            <a:stretch>
              <a:fillRect l="-285862" r="-274618"/>
            </a:stretch>
          </a:blipFill>
        </p:spPr>
        <p:txBody>
          <a:bodyPr/>
          <a:lstStyle/>
          <a:p>
            <a:endParaRPr lang="en-US" dirty="0"/>
          </a:p>
        </p:txBody>
      </p:sp>
      <p:grpSp>
        <p:nvGrpSpPr>
          <p:cNvPr id="12" name="Group 11">
            <a:extLst>
              <a:ext uri="{FF2B5EF4-FFF2-40B4-BE49-F238E27FC236}">
                <a16:creationId xmlns:a16="http://schemas.microsoft.com/office/drawing/2014/main" id="{E3084C78-411B-F342-7376-241F45DE1822}"/>
              </a:ext>
            </a:extLst>
          </p:cNvPr>
          <p:cNvGrpSpPr/>
          <p:nvPr/>
        </p:nvGrpSpPr>
        <p:grpSpPr>
          <a:xfrm>
            <a:off x="0" y="8131578"/>
            <a:ext cx="3694280" cy="2132562"/>
            <a:chOff x="0" y="8131578"/>
            <a:chExt cx="3694280" cy="2132562"/>
          </a:xfrm>
        </p:grpSpPr>
        <p:sp>
          <p:nvSpPr>
            <p:cNvPr id="6" name="Freeform 6"/>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6"/>
              <a:stretch>
                <a:fillRect/>
              </a:stretch>
            </a:blipFill>
          </p:spPr>
          <p:txBody>
            <a:bodyPr/>
            <a:lstStyle/>
            <a:p>
              <a:endParaRPr lang="en-US" dirty="0"/>
            </a:p>
          </p:txBody>
        </p:sp>
        <p:sp>
          <p:nvSpPr>
            <p:cNvPr id="7" name="Freeform 7"/>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7"/>
              <a:stretch>
                <a:fillRect/>
              </a:stretch>
            </a:blipFill>
          </p:spPr>
          <p:txBody>
            <a:bodyPr/>
            <a:lstStyle/>
            <a:p>
              <a:endParaRPr lang="en-US" dirty="0"/>
            </a:p>
          </p:txBody>
        </p:sp>
      </p:grpSp>
      <p:sp>
        <p:nvSpPr>
          <p:cNvPr id="8" name="TextBox 8"/>
          <p:cNvSpPr txBox="1"/>
          <p:nvPr/>
        </p:nvSpPr>
        <p:spPr>
          <a:xfrm>
            <a:off x="2395426" y="2363796"/>
            <a:ext cx="13497148" cy="4975978"/>
          </a:xfrm>
          <a:prstGeom prst="rect">
            <a:avLst/>
          </a:prstGeom>
        </p:spPr>
        <p:txBody>
          <a:bodyPr lIns="0" tIns="0" rIns="0" bIns="0" rtlCol="0" anchor="t">
            <a:spAutoFit/>
          </a:bodyPr>
          <a:lstStyle/>
          <a:p>
            <a:pPr algn="ctr">
              <a:lnSpc>
                <a:spcPts val="13300"/>
              </a:lnSpc>
            </a:pPr>
            <a:r>
              <a:rPr lang="en-US" sz="9500" b="1" dirty="0">
                <a:solidFill>
                  <a:srgbClr val="003366"/>
                </a:solidFill>
                <a:latin typeface="Times New Roman Bold"/>
                <a:ea typeface="Times New Roman Bold"/>
                <a:cs typeface="Times New Roman Bold"/>
                <a:sym typeface="Times New Roman Bold"/>
              </a:rPr>
              <a:t>Creating, Building, and Rebuilding Alumni/NESA Committees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Freeform 5"/>
          <p:cNvSpPr/>
          <p:nvPr/>
        </p:nvSpPr>
        <p:spPr>
          <a:xfrm>
            <a:off x="143379" y="7852790"/>
            <a:ext cx="1770643" cy="2434210"/>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6" name="Freeform 6"/>
          <p:cNvSpPr/>
          <p:nvPr/>
        </p:nvSpPr>
        <p:spPr>
          <a:xfrm>
            <a:off x="1914021" y="815443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sp>
        <p:nvSpPr>
          <p:cNvPr id="7" name="TextBox 7"/>
          <p:cNvSpPr txBox="1"/>
          <p:nvPr/>
        </p:nvSpPr>
        <p:spPr>
          <a:xfrm>
            <a:off x="1028700" y="733425"/>
            <a:ext cx="10808643" cy="1461762"/>
          </a:xfrm>
          <a:prstGeom prst="rect">
            <a:avLst/>
          </a:prstGeom>
        </p:spPr>
        <p:txBody>
          <a:bodyPr lIns="0" tIns="0" rIns="0" bIns="0" rtlCol="0" anchor="t">
            <a:spAutoFit/>
          </a:bodyPr>
          <a:lstStyle/>
          <a:p>
            <a:pPr algn="ctr">
              <a:lnSpc>
                <a:spcPts val="10780"/>
              </a:lnSpc>
            </a:pPr>
            <a:r>
              <a:rPr lang="en-US" sz="7700" b="1" dirty="0">
                <a:solidFill>
                  <a:srgbClr val="003366"/>
                </a:solidFill>
                <a:latin typeface="Times New Roman Bold"/>
                <a:ea typeface="Times New Roman Bold"/>
                <a:cs typeface="Times New Roman Bold"/>
                <a:sym typeface="Times New Roman Bold"/>
              </a:rPr>
              <a:t>Alumni/NESA Programs</a:t>
            </a:r>
          </a:p>
        </p:txBody>
      </p:sp>
      <p:sp>
        <p:nvSpPr>
          <p:cNvPr id="8" name="TextBox 8"/>
          <p:cNvSpPr txBox="1"/>
          <p:nvPr/>
        </p:nvSpPr>
        <p:spPr>
          <a:xfrm>
            <a:off x="1514998" y="2150040"/>
            <a:ext cx="13647345" cy="6850451"/>
          </a:xfrm>
          <a:prstGeom prst="rect">
            <a:avLst/>
          </a:prstGeom>
        </p:spPr>
        <p:txBody>
          <a:bodyPr lIns="0" tIns="0" rIns="0" bIns="0" rtlCol="0" anchor="t">
            <a:spAutoFit/>
          </a:bodyPr>
          <a:lstStyle/>
          <a:p>
            <a:pPr marL="1035719" lvl="1" indent="-517860" algn="l">
              <a:lnSpc>
                <a:spcPts val="6716"/>
              </a:lnSpc>
              <a:buFont typeface="Arial"/>
              <a:buChar char="•"/>
            </a:pPr>
            <a:r>
              <a:rPr lang="en-US" sz="4797" dirty="0">
                <a:solidFill>
                  <a:srgbClr val="003366"/>
                </a:solidFill>
                <a:latin typeface="Times New Roman"/>
                <a:ea typeface="Times New Roman"/>
                <a:cs typeface="Times New Roman"/>
                <a:sym typeface="Times New Roman"/>
              </a:rPr>
              <a:t>Programming offered </a:t>
            </a:r>
          </a:p>
          <a:p>
            <a:pPr marL="2071439" lvl="2" indent="-690480" algn="l">
              <a:lnSpc>
                <a:spcPts val="6716"/>
              </a:lnSpc>
              <a:buFont typeface="Arial"/>
              <a:buChar char="⚬"/>
            </a:pPr>
            <a:r>
              <a:rPr lang="en-US" sz="4797" dirty="0">
                <a:solidFill>
                  <a:srgbClr val="003366"/>
                </a:solidFill>
                <a:latin typeface="Times New Roman"/>
                <a:ea typeface="Times New Roman"/>
                <a:cs typeface="Times New Roman"/>
                <a:sym typeface="Times New Roman"/>
              </a:rPr>
              <a:t>Regular Social Events</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Baseball games</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Open house at camp</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Happy Hour meet and greet events</a:t>
            </a:r>
          </a:p>
          <a:p>
            <a:pPr marL="2071439" lvl="2" indent="-690480" algn="l">
              <a:lnSpc>
                <a:spcPts val="6716"/>
              </a:lnSpc>
              <a:buFont typeface="Arial"/>
              <a:buChar char="⚬"/>
            </a:pPr>
            <a:r>
              <a:rPr lang="en-US" sz="4797" dirty="0">
                <a:solidFill>
                  <a:srgbClr val="003366"/>
                </a:solidFill>
                <a:latin typeface="Times New Roman"/>
                <a:ea typeface="Times New Roman"/>
                <a:cs typeface="Times New Roman"/>
                <a:sym typeface="Times New Roman"/>
              </a:rPr>
              <a:t>Special Events</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Anniversaries</a:t>
            </a:r>
          </a:p>
          <a:p>
            <a:pPr marL="3107158" lvl="3" indent="-776789" algn="l">
              <a:lnSpc>
                <a:spcPts val="6716"/>
              </a:lnSpc>
              <a:buFont typeface="Arial"/>
              <a:buChar char="￭"/>
            </a:pPr>
            <a:r>
              <a:rPr lang="en-US" sz="4797" dirty="0">
                <a:solidFill>
                  <a:srgbClr val="003366"/>
                </a:solidFill>
                <a:latin typeface="Times New Roman"/>
                <a:ea typeface="Times New Roman"/>
                <a:cs typeface="Times New Roman"/>
                <a:sym typeface="Times New Roman"/>
              </a:rPr>
              <a:t>Reunions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3315" y="0"/>
            <a:ext cx="16541370" cy="3934026"/>
          </a:xfrm>
          <a:custGeom>
            <a:avLst/>
            <a:gdLst/>
            <a:ahLst/>
            <a:cxnLst/>
            <a:rect l="l" t="t" r="r" b="b"/>
            <a:pathLst>
              <a:path w="16541370" h="3934026">
                <a:moveTo>
                  <a:pt x="0" y="0"/>
                </a:moveTo>
                <a:lnTo>
                  <a:pt x="16541370" y="0"/>
                </a:lnTo>
                <a:lnTo>
                  <a:pt x="16541370" y="3934026"/>
                </a:lnTo>
                <a:lnTo>
                  <a:pt x="0" y="3934026"/>
                </a:lnTo>
                <a:lnTo>
                  <a:pt x="0" y="0"/>
                </a:lnTo>
                <a:close/>
              </a:path>
            </a:pathLst>
          </a:custGeom>
          <a:blipFill>
            <a:blip r:embed="rId3">
              <a:extLst>
                <a:ext uri="{96DAC541-7B7A-43D3-8B79-37D633B846F1}">
                  <asvg:svgBlip xmlns:asvg="http://schemas.microsoft.com/office/drawing/2016/SVG/main" r:embed="rId4"/>
                </a:ext>
              </a:extLst>
            </a:blip>
            <a:stretch>
              <a:fillRect b="-69238"/>
            </a:stretch>
          </a:blipFill>
        </p:spPr>
        <p:txBody>
          <a:bodyPr/>
          <a:lstStyle/>
          <a:p>
            <a:endParaRPr lang="en-US" dirty="0"/>
          </a:p>
        </p:txBody>
      </p:sp>
      <p:sp>
        <p:nvSpPr>
          <p:cNvPr id="3" name="Freeform 3"/>
          <p:cNvSpPr/>
          <p:nvPr/>
        </p:nvSpPr>
        <p:spPr>
          <a:xfrm>
            <a:off x="7905615" y="0"/>
            <a:ext cx="2476770" cy="2476770"/>
          </a:xfrm>
          <a:custGeom>
            <a:avLst/>
            <a:gdLst/>
            <a:ahLst/>
            <a:cxnLst/>
            <a:rect l="l" t="t" r="r" b="b"/>
            <a:pathLst>
              <a:path w="2476770" h="2476770">
                <a:moveTo>
                  <a:pt x="0" y="0"/>
                </a:moveTo>
                <a:lnTo>
                  <a:pt x="2476770" y="0"/>
                </a:lnTo>
                <a:lnTo>
                  <a:pt x="2476770" y="2476770"/>
                </a:lnTo>
                <a:lnTo>
                  <a:pt x="0" y="2476770"/>
                </a:lnTo>
                <a:lnTo>
                  <a:pt x="0" y="0"/>
                </a:lnTo>
                <a:close/>
              </a:path>
            </a:pathLst>
          </a:custGeom>
          <a:blipFill>
            <a:blip r:embed="rId5"/>
            <a:stretch>
              <a:fillRect/>
            </a:stretch>
          </a:blipFill>
        </p:spPr>
        <p:txBody>
          <a:bodyPr/>
          <a:lstStyle/>
          <a:p>
            <a:endParaRPr lang="en-US" dirty="0"/>
          </a:p>
        </p:txBody>
      </p:sp>
      <p:sp>
        <p:nvSpPr>
          <p:cNvPr id="4" name="Freeform 4"/>
          <p:cNvSpPr/>
          <p:nvPr/>
        </p:nvSpPr>
        <p:spPr>
          <a:xfrm>
            <a:off x="11939297" y="4174744"/>
            <a:ext cx="1724571" cy="1724571"/>
          </a:xfrm>
          <a:custGeom>
            <a:avLst/>
            <a:gdLst/>
            <a:ahLst/>
            <a:cxnLst/>
            <a:rect l="l" t="t" r="r" b="b"/>
            <a:pathLst>
              <a:path w="1724571" h="1724571">
                <a:moveTo>
                  <a:pt x="0" y="0"/>
                </a:moveTo>
                <a:lnTo>
                  <a:pt x="1724571" y="0"/>
                </a:lnTo>
                <a:lnTo>
                  <a:pt x="1724571" y="1724571"/>
                </a:lnTo>
                <a:lnTo>
                  <a:pt x="0" y="1724571"/>
                </a:lnTo>
                <a:lnTo>
                  <a:pt x="0" y="0"/>
                </a:lnTo>
                <a:close/>
              </a:path>
            </a:pathLst>
          </a:custGeom>
          <a:blipFill>
            <a:blip r:embed="rId6"/>
            <a:stretch>
              <a:fillRect/>
            </a:stretch>
          </a:blipFill>
        </p:spPr>
        <p:txBody>
          <a:bodyPr/>
          <a:lstStyle/>
          <a:p>
            <a:endParaRPr lang="en-US" dirty="0"/>
          </a:p>
        </p:txBody>
      </p:sp>
      <p:sp>
        <p:nvSpPr>
          <p:cNvPr id="5" name="Freeform 5"/>
          <p:cNvSpPr/>
          <p:nvPr/>
        </p:nvSpPr>
        <p:spPr>
          <a:xfrm>
            <a:off x="13663868" y="4047377"/>
            <a:ext cx="2113607" cy="2098617"/>
          </a:xfrm>
          <a:custGeom>
            <a:avLst/>
            <a:gdLst/>
            <a:ahLst/>
            <a:cxnLst/>
            <a:rect l="l" t="t" r="r" b="b"/>
            <a:pathLst>
              <a:path w="2113607" h="2098617">
                <a:moveTo>
                  <a:pt x="0" y="0"/>
                </a:moveTo>
                <a:lnTo>
                  <a:pt x="2113607" y="0"/>
                </a:lnTo>
                <a:lnTo>
                  <a:pt x="2113607" y="2098617"/>
                </a:lnTo>
                <a:lnTo>
                  <a:pt x="0" y="2098617"/>
                </a:lnTo>
                <a:lnTo>
                  <a:pt x="0" y="0"/>
                </a:lnTo>
                <a:close/>
              </a:path>
            </a:pathLst>
          </a:custGeom>
          <a:blipFill>
            <a:blip r:embed="rId7"/>
            <a:stretch>
              <a:fillRect/>
            </a:stretch>
          </a:blipFill>
        </p:spPr>
        <p:txBody>
          <a:bodyPr/>
          <a:lstStyle/>
          <a:p>
            <a:endParaRPr lang="en-US" dirty="0"/>
          </a:p>
        </p:txBody>
      </p:sp>
      <p:sp>
        <p:nvSpPr>
          <p:cNvPr id="6" name="Freeform 6"/>
          <p:cNvSpPr/>
          <p:nvPr/>
        </p:nvSpPr>
        <p:spPr>
          <a:xfrm>
            <a:off x="15819858" y="4047377"/>
            <a:ext cx="1706875" cy="2098617"/>
          </a:xfrm>
          <a:custGeom>
            <a:avLst/>
            <a:gdLst/>
            <a:ahLst/>
            <a:cxnLst/>
            <a:rect l="l" t="t" r="r" b="b"/>
            <a:pathLst>
              <a:path w="1706875" h="2098617">
                <a:moveTo>
                  <a:pt x="0" y="0"/>
                </a:moveTo>
                <a:lnTo>
                  <a:pt x="1706875" y="0"/>
                </a:lnTo>
                <a:lnTo>
                  <a:pt x="1706875" y="2098617"/>
                </a:lnTo>
                <a:lnTo>
                  <a:pt x="0" y="2098617"/>
                </a:lnTo>
                <a:lnTo>
                  <a:pt x="0" y="0"/>
                </a:lnTo>
                <a:close/>
              </a:path>
            </a:pathLst>
          </a:custGeom>
          <a:blipFill>
            <a:blip r:embed="rId8"/>
            <a:stretch>
              <a:fillRect/>
            </a:stretch>
          </a:blipFill>
        </p:spPr>
        <p:txBody>
          <a:bodyPr/>
          <a:lstStyle/>
          <a:p>
            <a:endParaRPr lang="en-US" dirty="0"/>
          </a:p>
        </p:txBody>
      </p:sp>
      <p:sp>
        <p:nvSpPr>
          <p:cNvPr id="7" name="Freeform 7"/>
          <p:cNvSpPr/>
          <p:nvPr/>
        </p:nvSpPr>
        <p:spPr>
          <a:xfrm>
            <a:off x="13834422" y="6422939"/>
            <a:ext cx="1772499" cy="1772499"/>
          </a:xfrm>
          <a:custGeom>
            <a:avLst/>
            <a:gdLst/>
            <a:ahLst/>
            <a:cxnLst/>
            <a:rect l="l" t="t" r="r" b="b"/>
            <a:pathLst>
              <a:path w="1772499" h="1772499">
                <a:moveTo>
                  <a:pt x="0" y="0"/>
                </a:moveTo>
                <a:lnTo>
                  <a:pt x="1772500" y="0"/>
                </a:lnTo>
                <a:lnTo>
                  <a:pt x="1772500" y="1772499"/>
                </a:lnTo>
                <a:lnTo>
                  <a:pt x="0" y="1772499"/>
                </a:lnTo>
                <a:lnTo>
                  <a:pt x="0" y="0"/>
                </a:lnTo>
                <a:close/>
              </a:path>
            </a:pathLst>
          </a:custGeom>
          <a:blipFill>
            <a:blip r:embed="rId9"/>
            <a:stretch>
              <a:fillRect/>
            </a:stretch>
          </a:blipFill>
        </p:spPr>
        <p:txBody>
          <a:bodyPr/>
          <a:lstStyle/>
          <a:p>
            <a:endParaRPr lang="en-US" dirty="0"/>
          </a:p>
        </p:txBody>
      </p:sp>
      <p:sp>
        <p:nvSpPr>
          <p:cNvPr id="8" name="Freeform 8"/>
          <p:cNvSpPr/>
          <p:nvPr/>
        </p:nvSpPr>
        <p:spPr>
          <a:xfrm>
            <a:off x="11864475" y="6284883"/>
            <a:ext cx="1874216" cy="1874216"/>
          </a:xfrm>
          <a:custGeom>
            <a:avLst/>
            <a:gdLst/>
            <a:ahLst/>
            <a:cxnLst/>
            <a:rect l="l" t="t" r="r" b="b"/>
            <a:pathLst>
              <a:path w="1874216" h="1874216">
                <a:moveTo>
                  <a:pt x="0" y="0"/>
                </a:moveTo>
                <a:lnTo>
                  <a:pt x="1874216" y="0"/>
                </a:lnTo>
                <a:lnTo>
                  <a:pt x="1874216" y="1874216"/>
                </a:lnTo>
                <a:lnTo>
                  <a:pt x="0" y="1874216"/>
                </a:lnTo>
                <a:lnTo>
                  <a:pt x="0" y="0"/>
                </a:lnTo>
                <a:close/>
              </a:path>
            </a:pathLst>
          </a:custGeom>
          <a:blipFill>
            <a:blip r:embed="rId10"/>
            <a:stretch>
              <a:fillRect/>
            </a:stretch>
          </a:blipFill>
        </p:spPr>
        <p:txBody>
          <a:bodyPr/>
          <a:lstStyle/>
          <a:p>
            <a:endParaRPr lang="en-US" dirty="0"/>
          </a:p>
        </p:txBody>
      </p:sp>
      <p:sp>
        <p:nvSpPr>
          <p:cNvPr id="9" name="Freeform 9"/>
          <p:cNvSpPr/>
          <p:nvPr/>
        </p:nvSpPr>
        <p:spPr>
          <a:xfrm>
            <a:off x="15606922" y="6284883"/>
            <a:ext cx="2132747" cy="2050718"/>
          </a:xfrm>
          <a:custGeom>
            <a:avLst/>
            <a:gdLst/>
            <a:ahLst/>
            <a:cxnLst/>
            <a:rect l="l" t="t" r="r" b="b"/>
            <a:pathLst>
              <a:path w="2132747" h="2050718">
                <a:moveTo>
                  <a:pt x="0" y="0"/>
                </a:moveTo>
                <a:lnTo>
                  <a:pt x="2132747" y="0"/>
                </a:lnTo>
                <a:lnTo>
                  <a:pt x="2132747" y="2050719"/>
                </a:lnTo>
                <a:lnTo>
                  <a:pt x="0" y="2050719"/>
                </a:lnTo>
                <a:lnTo>
                  <a:pt x="0" y="0"/>
                </a:lnTo>
                <a:close/>
              </a:path>
            </a:pathLst>
          </a:custGeom>
          <a:blipFill>
            <a:blip r:embed="rId11"/>
            <a:stretch>
              <a:fillRect/>
            </a:stretch>
          </a:blipFill>
        </p:spPr>
        <p:txBody>
          <a:bodyPr/>
          <a:lstStyle/>
          <a:p>
            <a:endParaRPr lang="en-US" dirty="0"/>
          </a:p>
        </p:txBody>
      </p:sp>
      <p:sp>
        <p:nvSpPr>
          <p:cNvPr id="10" name="Freeform 10"/>
          <p:cNvSpPr/>
          <p:nvPr/>
        </p:nvSpPr>
        <p:spPr>
          <a:xfrm>
            <a:off x="9862508" y="4047377"/>
            <a:ext cx="1906717" cy="1906717"/>
          </a:xfrm>
          <a:custGeom>
            <a:avLst/>
            <a:gdLst/>
            <a:ahLst/>
            <a:cxnLst/>
            <a:rect l="l" t="t" r="r" b="b"/>
            <a:pathLst>
              <a:path w="1906717" h="1906717">
                <a:moveTo>
                  <a:pt x="0" y="0"/>
                </a:moveTo>
                <a:lnTo>
                  <a:pt x="1906717" y="0"/>
                </a:lnTo>
                <a:lnTo>
                  <a:pt x="1906717" y="1906717"/>
                </a:lnTo>
                <a:lnTo>
                  <a:pt x="0" y="1906717"/>
                </a:lnTo>
                <a:lnTo>
                  <a:pt x="0" y="0"/>
                </a:lnTo>
                <a:close/>
              </a:path>
            </a:pathLst>
          </a:custGeom>
          <a:blipFill>
            <a:blip r:embed="rId12"/>
            <a:stretch>
              <a:fillRect/>
            </a:stretch>
          </a:blipFill>
        </p:spPr>
        <p:txBody>
          <a:bodyPr/>
          <a:lstStyle/>
          <a:p>
            <a:endParaRPr lang="en-US" dirty="0"/>
          </a:p>
        </p:txBody>
      </p:sp>
      <p:sp>
        <p:nvSpPr>
          <p:cNvPr id="11" name="Freeform 11"/>
          <p:cNvSpPr/>
          <p:nvPr/>
        </p:nvSpPr>
        <p:spPr>
          <a:xfrm>
            <a:off x="9690882" y="6207265"/>
            <a:ext cx="2078342" cy="2064009"/>
          </a:xfrm>
          <a:custGeom>
            <a:avLst/>
            <a:gdLst/>
            <a:ahLst/>
            <a:cxnLst/>
            <a:rect l="l" t="t" r="r" b="b"/>
            <a:pathLst>
              <a:path w="2078342" h="2064009">
                <a:moveTo>
                  <a:pt x="0" y="0"/>
                </a:moveTo>
                <a:lnTo>
                  <a:pt x="2078343" y="0"/>
                </a:lnTo>
                <a:lnTo>
                  <a:pt x="2078343" y="2064009"/>
                </a:lnTo>
                <a:lnTo>
                  <a:pt x="0" y="2064009"/>
                </a:lnTo>
                <a:lnTo>
                  <a:pt x="0" y="0"/>
                </a:lnTo>
                <a:close/>
              </a:path>
            </a:pathLst>
          </a:custGeom>
          <a:blipFill>
            <a:blip r:embed="rId13"/>
            <a:stretch>
              <a:fillRect/>
            </a:stretch>
          </a:blipFill>
        </p:spPr>
        <p:txBody>
          <a:bodyPr/>
          <a:lstStyle/>
          <a:p>
            <a:endParaRPr lang="en-US" dirty="0"/>
          </a:p>
        </p:txBody>
      </p:sp>
      <p:sp>
        <p:nvSpPr>
          <p:cNvPr id="12" name="Freeform 12"/>
          <p:cNvSpPr/>
          <p:nvPr/>
        </p:nvSpPr>
        <p:spPr>
          <a:xfrm>
            <a:off x="7220574" y="6111315"/>
            <a:ext cx="2346146" cy="2255909"/>
          </a:xfrm>
          <a:custGeom>
            <a:avLst/>
            <a:gdLst/>
            <a:ahLst/>
            <a:cxnLst/>
            <a:rect l="l" t="t" r="r" b="b"/>
            <a:pathLst>
              <a:path w="2346146" h="2255909">
                <a:moveTo>
                  <a:pt x="0" y="0"/>
                </a:moveTo>
                <a:lnTo>
                  <a:pt x="2346145" y="0"/>
                </a:lnTo>
                <a:lnTo>
                  <a:pt x="2346145" y="2255909"/>
                </a:lnTo>
                <a:lnTo>
                  <a:pt x="0" y="2255909"/>
                </a:lnTo>
                <a:lnTo>
                  <a:pt x="0" y="0"/>
                </a:lnTo>
                <a:close/>
              </a:path>
            </a:pathLst>
          </a:custGeom>
          <a:blipFill>
            <a:blip r:embed="rId14"/>
            <a:stretch>
              <a:fillRect/>
            </a:stretch>
          </a:blipFill>
        </p:spPr>
        <p:txBody>
          <a:bodyPr/>
          <a:lstStyle/>
          <a:p>
            <a:endParaRPr lang="en-US" dirty="0"/>
          </a:p>
        </p:txBody>
      </p:sp>
      <p:sp>
        <p:nvSpPr>
          <p:cNvPr id="13" name="Freeform 13"/>
          <p:cNvSpPr/>
          <p:nvPr/>
        </p:nvSpPr>
        <p:spPr>
          <a:xfrm>
            <a:off x="11939297" y="8436044"/>
            <a:ext cx="3066962" cy="1540297"/>
          </a:xfrm>
          <a:custGeom>
            <a:avLst/>
            <a:gdLst/>
            <a:ahLst/>
            <a:cxnLst/>
            <a:rect l="l" t="t" r="r" b="b"/>
            <a:pathLst>
              <a:path w="3066962" h="1540297">
                <a:moveTo>
                  <a:pt x="0" y="0"/>
                </a:moveTo>
                <a:lnTo>
                  <a:pt x="3066963" y="0"/>
                </a:lnTo>
                <a:lnTo>
                  <a:pt x="3066963" y="1540296"/>
                </a:lnTo>
                <a:lnTo>
                  <a:pt x="0" y="1540296"/>
                </a:lnTo>
                <a:lnTo>
                  <a:pt x="0" y="0"/>
                </a:lnTo>
                <a:close/>
              </a:path>
            </a:pathLst>
          </a:custGeom>
          <a:blipFill>
            <a:blip r:embed="rId15"/>
            <a:stretch>
              <a:fillRect/>
            </a:stretch>
          </a:blipFill>
        </p:spPr>
        <p:txBody>
          <a:bodyPr/>
          <a:lstStyle/>
          <a:p>
            <a:endParaRPr lang="en-US" dirty="0"/>
          </a:p>
        </p:txBody>
      </p:sp>
      <p:sp>
        <p:nvSpPr>
          <p:cNvPr id="14" name="Freeform 14"/>
          <p:cNvSpPr/>
          <p:nvPr/>
        </p:nvSpPr>
        <p:spPr>
          <a:xfrm>
            <a:off x="7711815" y="4031162"/>
            <a:ext cx="1854904" cy="1868153"/>
          </a:xfrm>
          <a:custGeom>
            <a:avLst/>
            <a:gdLst/>
            <a:ahLst/>
            <a:cxnLst/>
            <a:rect l="l" t="t" r="r" b="b"/>
            <a:pathLst>
              <a:path w="1854904" h="1868153">
                <a:moveTo>
                  <a:pt x="0" y="0"/>
                </a:moveTo>
                <a:lnTo>
                  <a:pt x="1854904" y="0"/>
                </a:lnTo>
                <a:lnTo>
                  <a:pt x="1854904" y="1868153"/>
                </a:lnTo>
                <a:lnTo>
                  <a:pt x="0" y="1868153"/>
                </a:lnTo>
                <a:lnTo>
                  <a:pt x="0" y="0"/>
                </a:lnTo>
                <a:close/>
              </a:path>
            </a:pathLst>
          </a:custGeom>
          <a:blipFill>
            <a:blip r:embed="rId16"/>
            <a:stretch>
              <a:fillRect/>
            </a:stretch>
          </a:blipFill>
        </p:spPr>
        <p:txBody>
          <a:bodyPr/>
          <a:lstStyle/>
          <a:p>
            <a:endParaRPr lang="en-US" dirty="0"/>
          </a:p>
        </p:txBody>
      </p:sp>
      <p:sp>
        <p:nvSpPr>
          <p:cNvPr id="15" name="Freeform 15"/>
          <p:cNvSpPr/>
          <p:nvPr/>
        </p:nvSpPr>
        <p:spPr>
          <a:xfrm>
            <a:off x="5381575" y="4059729"/>
            <a:ext cx="1823092" cy="1811019"/>
          </a:xfrm>
          <a:custGeom>
            <a:avLst/>
            <a:gdLst/>
            <a:ahLst/>
            <a:cxnLst/>
            <a:rect l="l" t="t" r="r" b="b"/>
            <a:pathLst>
              <a:path w="1823092" h="1811019">
                <a:moveTo>
                  <a:pt x="0" y="0"/>
                </a:moveTo>
                <a:lnTo>
                  <a:pt x="1823093" y="0"/>
                </a:lnTo>
                <a:lnTo>
                  <a:pt x="1823093" y="1811019"/>
                </a:lnTo>
                <a:lnTo>
                  <a:pt x="0" y="1811019"/>
                </a:lnTo>
                <a:lnTo>
                  <a:pt x="0" y="0"/>
                </a:lnTo>
                <a:close/>
              </a:path>
            </a:pathLst>
          </a:custGeom>
          <a:blipFill>
            <a:blip r:embed="rId17"/>
            <a:stretch>
              <a:fillRect/>
            </a:stretch>
          </a:blipFill>
        </p:spPr>
        <p:txBody>
          <a:bodyPr/>
          <a:lstStyle/>
          <a:p>
            <a:endParaRPr lang="en-US" dirty="0"/>
          </a:p>
        </p:txBody>
      </p:sp>
      <p:sp>
        <p:nvSpPr>
          <p:cNvPr id="16" name="Freeform 16"/>
          <p:cNvSpPr/>
          <p:nvPr/>
        </p:nvSpPr>
        <p:spPr>
          <a:xfrm>
            <a:off x="5039705" y="6164063"/>
            <a:ext cx="1893174" cy="1893174"/>
          </a:xfrm>
          <a:custGeom>
            <a:avLst/>
            <a:gdLst/>
            <a:ahLst/>
            <a:cxnLst/>
            <a:rect l="l" t="t" r="r" b="b"/>
            <a:pathLst>
              <a:path w="1893174" h="1893174">
                <a:moveTo>
                  <a:pt x="0" y="0"/>
                </a:moveTo>
                <a:lnTo>
                  <a:pt x="1893175" y="0"/>
                </a:lnTo>
                <a:lnTo>
                  <a:pt x="1893175" y="1893174"/>
                </a:lnTo>
                <a:lnTo>
                  <a:pt x="0" y="1893174"/>
                </a:lnTo>
                <a:lnTo>
                  <a:pt x="0" y="0"/>
                </a:lnTo>
                <a:close/>
              </a:path>
            </a:pathLst>
          </a:custGeom>
          <a:blipFill>
            <a:blip r:embed="rId18"/>
            <a:stretch>
              <a:fillRect/>
            </a:stretch>
          </a:blipFill>
        </p:spPr>
        <p:txBody>
          <a:bodyPr/>
          <a:lstStyle/>
          <a:p>
            <a:endParaRPr lang="en-US" dirty="0"/>
          </a:p>
        </p:txBody>
      </p:sp>
      <p:sp>
        <p:nvSpPr>
          <p:cNvPr id="17" name="Freeform 17"/>
          <p:cNvSpPr/>
          <p:nvPr/>
        </p:nvSpPr>
        <p:spPr>
          <a:xfrm>
            <a:off x="2827990" y="3851806"/>
            <a:ext cx="2211716" cy="2226865"/>
          </a:xfrm>
          <a:custGeom>
            <a:avLst/>
            <a:gdLst/>
            <a:ahLst/>
            <a:cxnLst/>
            <a:rect l="l" t="t" r="r" b="b"/>
            <a:pathLst>
              <a:path w="2211716" h="2226865">
                <a:moveTo>
                  <a:pt x="0" y="0"/>
                </a:moveTo>
                <a:lnTo>
                  <a:pt x="2211715" y="0"/>
                </a:lnTo>
                <a:lnTo>
                  <a:pt x="2211715" y="2226865"/>
                </a:lnTo>
                <a:lnTo>
                  <a:pt x="0" y="2226865"/>
                </a:lnTo>
                <a:lnTo>
                  <a:pt x="0" y="0"/>
                </a:lnTo>
                <a:close/>
              </a:path>
            </a:pathLst>
          </a:custGeom>
          <a:blipFill>
            <a:blip r:embed="rId19"/>
            <a:stretch>
              <a:fillRect/>
            </a:stretch>
          </a:blipFill>
        </p:spPr>
        <p:txBody>
          <a:bodyPr/>
          <a:lstStyle/>
          <a:p>
            <a:endParaRPr lang="en-US" dirty="0"/>
          </a:p>
        </p:txBody>
      </p:sp>
      <p:sp>
        <p:nvSpPr>
          <p:cNvPr id="18" name="Freeform 18"/>
          <p:cNvSpPr/>
          <p:nvPr/>
        </p:nvSpPr>
        <p:spPr>
          <a:xfrm>
            <a:off x="2786807" y="6145994"/>
            <a:ext cx="2129074" cy="2100303"/>
          </a:xfrm>
          <a:custGeom>
            <a:avLst/>
            <a:gdLst/>
            <a:ahLst/>
            <a:cxnLst/>
            <a:rect l="l" t="t" r="r" b="b"/>
            <a:pathLst>
              <a:path w="2129074" h="2100303">
                <a:moveTo>
                  <a:pt x="0" y="0"/>
                </a:moveTo>
                <a:lnTo>
                  <a:pt x="2129073" y="0"/>
                </a:lnTo>
                <a:lnTo>
                  <a:pt x="2129073" y="2100303"/>
                </a:lnTo>
                <a:lnTo>
                  <a:pt x="0" y="2100303"/>
                </a:lnTo>
                <a:lnTo>
                  <a:pt x="0" y="0"/>
                </a:lnTo>
                <a:close/>
              </a:path>
            </a:pathLst>
          </a:custGeom>
          <a:blipFill>
            <a:blip r:embed="rId20"/>
            <a:stretch>
              <a:fillRect/>
            </a:stretch>
          </a:blipFill>
        </p:spPr>
        <p:txBody>
          <a:bodyPr/>
          <a:lstStyle/>
          <a:p>
            <a:endParaRPr lang="en-US" dirty="0"/>
          </a:p>
        </p:txBody>
      </p:sp>
      <p:sp>
        <p:nvSpPr>
          <p:cNvPr id="19" name="Freeform 19"/>
          <p:cNvSpPr/>
          <p:nvPr/>
        </p:nvSpPr>
        <p:spPr>
          <a:xfrm>
            <a:off x="3852976" y="8161078"/>
            <a:ext cx="1995997" cy="2125922"/>
          </a:xfrm>
          <a:custGeom>
            <a:avLst/>
            <a:gdLst/>
            <a:ahLst/>
            <a:cxnLst/>
            <a:rect l="l" t="t" r="r" b="b"/>
            <a:pathLst>
              <a:path w="1995997" h="2125922">
                <a:moveTo>
                  <a:pt x="0" y="0"/>
                </a:moveTo>
                <a:lnTo>
                  <a:pt x="1995998" y="0"/>
                </a:lnTo>
                <a:lnTo>
                  <a:pt x="1995998" y="2125922"/>
                </a:lnTo>
                <a:lnTo>
                  <a:pt x="0" y="2125922"/>
                </a:lnTo>
                <a:lnTo>
                  <a:pt x="0" y="0"/>
                </a:lnTo>
                <a:close/>
              </a:path>
            </a:pathLst>
          </a:custGeom>
          <a:blipFill>
            <a:blip r:embed="rId21"/>
            <a:stretch>
              <a:fillRect l="-2774" t="-4884"/>
            </a:stretch>
          </a:blipFill>
        </p:spPr>
        <p:txBody>
          <a:bodyPr/>
          <a:lstStyle/>
          <a:p>
            <a:endParaRPr lang="en-US" dirty="0"/>
          </a:p>
        </p:txBody>
      </p:sp>
      <p:sp>
        <p:nvSpPr>
          <p:cNvPr id="20" name="Freeform 20"/>
          <p:cNvSpPr/>
          <p:nvPr/>
        </p:nvSpPr>
        <p:spPr>
          <a:xfrm>
            <a:off x="978164" y="6284883"/>
            <a:ext cx="1808643" cy="2512004"/>
          </a:xfrm>
          <a:custGeom>
            <a:avLst/>
            <a:gdLst/>
            <a:ahLst/>
            <a:cxnLst/>
            <a:rect l="l" t="t" r="r" b="b"/>
            <a:pathLst>
              <a:path w="1808643" h="2512004">
                <a:moveTo>
                  <a:pt x="0" y="0"/>
                </a:moveTo>
                <a:lnTo>
                  <a:pt x="1808643" y="0"/>
                </a:lnTo>
                <a:lnTo>
                  <a:pt x="1808643" y="2512004"/>
                </a:lnTo>
                <a:lnTo>
                  <a:pt x="0" y="2512004"/>
                </a:lnTo>
                <a:lnTo>
                  <a:pt x="0" y="0"/>
                </a:lnTo>
                <a:close/>
              </a:path>
            </a:pathLst>
          </a:custGeom>
          <a:blipFill>
            <a:blip r:embed="rId22"/>
            <a:stretch>
              <a:fillRect/>
            </a:stretch>
          </a:blipFill>
        </p:spPr>
        <p:txBody>
          <a:bodyPr/>
          <a:lstStyle/>
          <a:p>
            <a:endParaRPr lang="en-US" dirty="0"/>
          </a:p>
        </p:txBody>
      </p:sp>
      <p:sp>
        <p:nvSpPr>
          <p:cNvPr id="21" name="Freeform 21"/>
          <p:cNvSpPr/>
          <p:nvPr/>
        </p:nvSpPr>
        <p:spPr>
          <a:xfrm>
            <a:off x="803957" y="3418946"/>
            <a:ext cx="1728758" cy="2788319"/>
          </a:xfrm>
          <a:custGeom>
            <a:avLst/>
            <a:gdLst/>
            <a:ahLst/>
            <a:cxnLst/>
            <a:rect l="l" t="t" r="r" b="b"/>
            <a:pathLst>
              <a:path w="1728758" h="2788319">
                <a:moveTo>
                  <a:pt x="0" y="0"/>
                </a:moveTo>
                <a:lnTo>
                  <a:pt x="1728758" y="0"/>
                </a:lnTo>
                <a:lnTo>
                  <a:pt x="1728758" y="2788319"/>
                </a:lnTo>
                <a:lnTo>
                  <a:pt x="0" y="2788319"/>
                </a:lnTo>
                <a:lnTo>
                  <a:pt x="0" y="0"/>
                </a:lnTo>
                <a:close/>
              </a:path>
            </a:pathLst>
          </a:custGeom>
          <a:blipFill>
            <a:blip r:embed="rId23"/>
            <a:stretch>
              <a:fillRect/>
            </a:stretch>
          </a:blipFill>
        </p:spPr>
        <p:txBody>
          <a:bodyPr/>
          <a:lstStyle/>
          <a:p>
            <a:endParaRPr lang="en-US" dirty="0"/>
          </a:p>
        </p:txBody>
      </p:sp>
      <p:sp>
        <p:nvSpPr>
          <p:cNvPr id="22" name="Freeform 22"/>
          <p:cNvSpPr/>
          <p:nvPr/>
        </p:nvSpPr>
        <p:spPr>
          <a:xfrm>
            <a:off x="7469660" y="8614189"/>
            <a:ext cx="2339215" cy="1672811"/>
          </a:xfrm>
          <a:custGeom>
            <a:avLst/>
            <a:gdLst/>
            <a:ahLst/>
            <a:cxnLst/>
            <a:rect l="l" t="t" r="r" b="b"/>
            <a:pathLst>
              <a:path w="2339215" h="1672811">
                <a:moveTo>
                  <a:pt x="0" y="0"/>
                </a:moveTo>
                <a:lnTo>
                  <a:pt x="2339215" y="0"/>
                </a:lnTo>
                <a:lnTo>
                  <a:pt x="2339215" y="1672811"/>
                </a:lnTo>
                <a:lnTo>
                  <a:pt x="0" y="1672811"/>
                </a:lnTo>
                <a:lnTo>
                  <a:pt x="0" y="0"/>
                </a:lnTo>
                <a:close/>
              </a:path>
            </a:pathLst>
          </a:custGeom>
          <a:blipFill>
            <a:blip r:embed="rId24"/>
            <a:stretch>
              <a:fillRect/>
            </a:stretch>
          </a:blipFill>
        </p:spPr>
        <p:txBody>
          <a:bodyPr/>
          <a:lstStyle/>
          <a:p>
            <a:endParaRPr lang="en-US" dirty="0"/>
          </a:p>
        </p:txBody>
      </p:sp>
      <p:sp>
        <p:nvSpPr>
          <p:cNvPr id="23" name="TextBox 23"/>
          <p:cNvSpPr txBox="1"/>
          <p:nvPr/>
        </p:nvSpPr>
        <p:spPr>
          <a:xfrm>
            <a:off x="6019800" y="2472185"/>
            <a:ext cx="6324600" cy="706284"/>
          </a:xfrm>
          <a:prstGeom prst="rect">
            <a:avLst/>
          </a:prstGeom>
        </p:spPr>
        <p:txBody>
          <a:bodyPr wrap="square" lIns="0" tIns="0" rIns="0" bIns="0" rtlCol="0" anchor="t">
            <a:spAutoFit/>
          </a:bodyPr>
          <a:lstStyle/>
          <a:p>
            <a:pPr algn="ctr">
              <a:lnSpc>
                <a:spcPts val="6019"/>
              </a:lnSpc>
            </a:pPr>
            <a:r>
              <a:rPr lang="en-US" sz="4299" b="1" dirty="0">
                <a:solidFill>
                  <a:srgbClr val="000000"/>
                </a:solidFill>
                <a:latin typeface="Times New Roman Bold"/>
                <a:ea typeface="Times New Roman Bold"/>
                <a:cs typeface="Times New Roman Bold"/>
                <a:sym typeface="Times New Roman Bold"/>
              </a:rPr>
              <a:t>Council Alumni Chapters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Freeform 5"/>
          <p:cNvSpPr/>
          <p:nvPr/>
        </p:nvSpPr>
        <p:spPr>
          <a:xfrm>
            <a:off x="2261035" y="3252913"/>
            <a:ext cx="13765929" cy="6005387"/>
          </a:xfrm>
          <a:custGeom>
            <a:avLst/>
            <a:gdLst/>
            <a:ahLst/>
            <a:cxnLst/>
            <a:rect l="l" t="t" r="r" b="b"/>
            <a:pathLst>
              <a:path w="13765929" h="6005387">
                <a:moveTo>
                  <a:pt x="0" y="0"/>
                </a:moveTo>
                <a:lnTo>
                  <a:pt x="13765930" y="0"/>
                </a:lnTo>
                <a:lnTo>
                  <a:pt x="13765930" y="6005387"/>
                </a:lnTo>
                <a:lnTo>
                  <a:pt x="0" y="6005387"/>
                </a:lnTo>
                <a:lnTo>
                  <a:pt x="0" y="0"/>
                </a:lnTo>
                <a:close/>
              </a:path>
            </a:pathLst>
          </a:custGeom>
          <a:blipFill>
            <a:blip r:embed="rId5"/>
            <a:stretch>
              <a:fillRect/>
            </a:stretch>
          </a:blipFill>
        </p:spPr>
        <p:txBody>
          <a:bodyPr/>
          <a:lstStyle/>
          <a:p>
            <a:endParaRPr lang="en-US" dirty="0"/>
          </a:p>
        </p:txBody>
      </p:sp>
      <p:sp>
        <p:nvSpPr>
          <p:cNvPr id="6" name="TextBox 6"/>
          <p:cNvSpPr txBox="1"/>
          <p:nvPr/>
        </p:nvSpPr>
        <p:spPr>
          <a:xfrm>
            <a:off x="1028700" y="685800"/>
            <a:ext cx="7429500" cy="1482393"/>
          </a:xfrm>
          <a:prstGeom prst="rect">
            <a:avLst/>
          </a:prstGeom>
        </p:spPr>
        <p:txBody>
          <a:bodyPr wrap="square"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Alumni Portal</a:t>
            </a:r>
          </a:p>
        </p:txBody>
      </p:sp>
      <p:sp>
        <p:nvSpPr>
          <p:cNvPr id="7" name="TextBox 7"/>
          <p:cNvSpPr txBox="1"/>
          <p:nvPr/>
        </p:nvSpPr>
        <p:spPr>
          <a:xfrm>
            <a:off x="1028700" y="2200275"/>
            <a:ext cx="13647345" cy="836063"/>
          </a:xfrm>
          <a:prstGeom prst="rect">
            <a:avLst/>
          </a:prstGeom>
        </p:spPr>
        <p:txBody>
          <a:bodyPr lIns="0" tIns="0" rIns="0" bIns="0" rtlCol="0" anchor="t">
            <a:spAutoFit/>
          </a:bodyPr>
          <a:lstStyle/>
          <a:p>
            <a:pPr marL="1100488" lvl="1" indent="-550244" algn="l">
              <a:lnSpc>
                <a:spcPts val="7136"/>
              </a:lnSpc>
              <a:buFont typeface="Arial"/>
              <a:buChar char="•"/>
            </a:pPr>
            <a:r>
              <a:rPr lang="en-US" sz="5097" dirty="0">
                <a:solidFill>
                  <a:srgbClr val="003366"/>
                </a:solidFill>
                <a:latin typeface="Times New Roman"/>
                <a:ea typeface="Times New Roman"/>
                <a:cs typeface="Times New Roman"/>
                <a:sym typeface="Times New Roman"/>
                <a:hlinkClick r:id="rId6"/>
              </a:rPr>
              <a:t>https://directory.scouting.org</a:t>
            </a:r>
            <a:r>
              <a:rPr lang="en-US" sz="5097" dirty="0">
                <a:solidFill>
                  <a:srgbClr val="003366"/>
                </a:solidFill>
                <a:latin typeface="Times New Roman"/>
                <a:ea typeface="Times New Roman"/>
                <a:cs typeface="Times New Roman"/>
                <a:sym typeface="Times New Roman"/>
              </a:rPr>
              <a:t> </a:t>
            </a:r>
          </a:p>
        </p:txBody>
      </p:sp>
      <p:sp>
        <p:nvSpPr>
          <p:cNvPr id="8" name="Rectangle 7">
            <a:extLst>
              <a:ext uri="{FF2B5EF4-FFF2-40B4-BE49-F238E27FC236}">
                <a16:creationId xmlns:a16="http://schemas.microsoft.com/office/drawing/2014/main" id="{083B3C3B-8E7B-F2B3-0639-DBA2D94BFCD9}"/>
              </a:ext>
            </a:extLst>
          </p:cNvPr>
          <p:cNvSpPr/>
          <p:nvPr/>
        </p:nvSpPr>
        <p:spPr>
          <a:xfrm>
            <a:off x="13030200" y="5676900"/>
            <a:ext cx="685800" cy="304800"/>
          </a:xfrm>
          <a:prstGeom prst="rect">
            <a:avLst/>
          </a:prstGeom>
          <a:solidFill>
            <a:srgbClr val="E8F0FD"/>
          </a:solidFill>
          <a:ln>
            <a:solidFill>
              <a:srgbClr val="E8F0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Freeform 5"/>
          <p:cNvSpPr/>
          <p:nvPr/>
        </p:nvSpPr>
        <p:spPr>
          <a:xfrm>
            <a:off x="1028700" y="2639095"/>
            <a:ext cx="14505604" cy="6248410"/>
          </a:xfrm>
          <a:custGeom>
            <a:avLst/>
            <a:gdLst/>
            <a:ahLst/>
            <a:cxnLst/>
            <a:rect l="l" t="t" r="r" b="b"/>
            <a:pathLst>
              <a:path w="14505604" h="6248410">
                <a:moveTo>
                  <a:pt x="0" y="0"/>
                </a:moveTo>
                <a:lnTo>
                  <a:pt x="14505604" y="0"/>
                </a:lnTo>
                <a:lnTo>
                  <a:pt x="14505604" y="6248410"/>
                </a:lnTo>
                <a:lnTo>
                  <a:pt x="0" y="6248410"/>
                </a:lnTo>
                <a:lnTo>
                  <a:pt x="0" y="0"/>
                </a:lnTo>
                <a:close/>
              </a:path>
            </a:pathLst>
          </a:custGeom>
          <a:blipFill>
            <a:blip r:embed="rId5"/>
            <a:stretch>
              <a:fillRect t="-28035" b="-9802"/>
            </a:stretch>
          </a:blipFill>
        </p:spPr>
        <p:txBody>
          <a:bodyPr/>
          <a:lstStyle/>
          <a:p>
            <a:endParaRPr lang="en-US" dirty="0"/>
          </a:p>
        </p:txBody>
      </p:sp>
      <p:sp>
        <p:nvSpPr>
          <p:cNvPr id="6" name="TextBox 6"/>
          <p:cNvSpPr txBox="1"/>
          <p:nvPr/>
        </p:nvSpPr>
        <p:spPr>
          <a:xfrm>
            <a:off x="1028700" y="685800"/>
            <a:ext cx="10003313" cy="1714500"/>
          </a:xfrm>
          <a:prstGeom prst="rect">
            <a:avLst/>
          </a:prstGeom>
        </p:spPr>
        <p:txBody>
          <a:bodyPr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Update Your Profile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752475"/>
            <a:ext cx="14135100" cy="1152944"/>
          </a:xfrm>
          <a:prstGeom prst="rect">
            <a:avLst/>
          </a:prstGeom>
        </p:spPr>
        <p:txBody>
          <a:bodyPr wrap="square" lIns="0" tIns="0" rIns="0" bIns="0" rtlCol="0" anchor="t">
            <a:spAutoFit/>
          </a:bodyPr>
          <a:lstStyle/>
          <a:p>
            <a:pPr algn="ctr">
              <a:lnSpc>
                <a:spcPts val="9800"/>
              </a:lnSpc>
            </a:pPr>
            <a:r>
              <a:rPr lang="en-US" sz="7000" b="1" dirty="0">
                <a:solidFill>
                  <a:srgbClr val="003366"/>
                </a:solidFill>
                <a:latin typeface="Times New Roman Bold"/>
                <a:ea typeface="Times New Roman Bold"/>
                <a:cs typeface="Times New Roman Bold"/>
                <a:sym typeface="Times New Roman Bold"/>
              </a:rPr>
              <a:t>Focus on fellowship and socialization</a:t>
            </a:r>
          </a:p>
        </p:txBody>
      </p:sp>
      <p:sp>
        <p:nvSpPr>
          <p:cNvPr id="8" name="TextBox 8"/>
          <p:cNvSpPr txBox="1"/>
          <p:nvPr/>
        </p:nvSpPr>
        <p:spPr>
          <a:xfrm>
            <a:off x="1028700" y="2228850"/>
            <a:ext cx="14881793" cy="5527110"/>
          </a:xfrm>
          <a:prstGeom prst="rect">
            <a:avLst/>
          </a:prstGeom>
        </p:spPr>
        <p:txBody>
          <a:bodyPr lIns="0" tIns="0" rIns="0" bIns="0" rtlCol="0" anchor="t">
            <a:spAutoFit/>
          </a:bodyPr>
          <a:lstStyle/>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Quick updates about Scouting at each event</a:t>
            </a:r>
          </a:p>
          <a:p>
            <a:pPr algn="l">
              <a:lnSpc>
                <a:spcPts val="6156"/>
              </a:lnSpc>
            </a:pPr>
            <a:endParaRPr lang="en-US" sz="4397" dirty="0">
              <a:solidFill>
                <a:srgbClr val="003366"/>
              </a:solidFill>
              <a:latin typeface="Times New Roman"/>
              <a:ea typeface="Times New Roman"/>
              <a:cs typeface="Times New Roman"/>
              <a:sym typeface="Times New Roman"/>
            </a:endParaRPr>
          </a:p>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Alumni events are not financial sponsorship or membership recruitment events</a:t>
            </a:r>
          </a:p>
          <a:p>
            <a:pPr marL="1898723" lvl="2" indent="-632908" algn="l">
              <a:lnSpc>
                <a:spcPts val="6156"/>
              </a:lnSpc>
              <a:buFont typeface="Arial"/>
              <a:buChar char="⚬"/>
            </a:pPr>
            <a:r>
              <a:rPr lang="en-US" sz="4397" dirty="0">
                <a:solidFill>
                  <a:srgbClr val="003366"/>
                </a:solidFill>
                <a:latin typeface="Times New Roman"/>
                <a:ea typeface="Times New Roman"/>
                <a:cs typeface="Times New Roman"/>
                <a:sym typeface="Times New Roman"/>
              </a:rPr>
              <a:t>financial asks should be one-on-one, not a group asks </a:t>
            </a:r>
          </a:p>
          <a:p>
            <a:pPr marL="1898723" lvl="2" indent="-632908" algn="l">
              <a:lnSpc>
                <a:spcPts val="6156"/>
              </a:lnSpc>
              <a:buFont typeface="Arial"/>
              <a:buChar char="⚬"/>
            </a:pPr>
            <a:r>
              <a:rPr lang="en-US" sz="4397" dirty="0">
                <a:solidFill>
                  <a:srgbClr val="003366"/>
                </a:solidFill>
                <a:latin typeface="Times New Roman"/>
                <a:ea typeface="Times New Roman"/>
                <a:cs typeface="Times New Roman"/>
                <a:sym typeface="Times New Roman"/>
              </a:rPr>
              <a:t>membership and volunteer opportunities mentioned, but not forced</a:t>
            </a:r>
          </a:p>
        </p:txBody>
      </p:sp>
      <p:grpSp>
        <p:nvGrpSpPr>
          <p:cNvPr id="9" name="Group 8">
            <a:extLst>
              <a:ext uri="{FF2B5EF4-FFF2-40B4-BE49-F238E27FC236}">
                <a16:creationId xmlns:a16="http://schemas.microsoft.com/office/drawing/2014/main" id="{67B558A0-8071-8D0E-830C-761D267F051A}"/>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58017C85-8ADC-EBA1-1349-22D461D2F751}"/>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11" name="Freeform 7">
              <a:extLst>
                <a:ext uri="{FF2B5EF4-FFF2-40B4-BE49-F238E27FC236}">
                  <a16:creationId xmlns:a16="http://schemas.microsoft.com/office/drawing/2014/main" id="{1FEFC837-7E96-6E62-81BA-A4A6ECAECAED}"/>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Freeform 7"/>
          <p:cNvSpPr/>
          <p:nvPr/>
        </p:nvSpPr>
        <p:spPr>
          <a:xfrm>
            <a:off x="1028700" y="2171690"/>
            <a:ext cx="4695496" cy="3521622"/>
          </a:xfrm>
          <a:custGeom>
            <a:avLst/>
            <a:gdLst/>
            <a:ahLst/>
            <a:cxnLst/>
            <a:rect l="l" t="t" r="r" b="b"/>
            <a:pathLst>
              <a:path w="4695496" h="3521622">
                <a:moveTo>
                  <a:pt x="0" y="0"/>
                </a:moveTo>
                <a:lnTo>
                  <a:pt x="4695496" y="0"/>
                </a:lnTo>
                <a:lnTo>
                  <a:pt x="4695496" y="3521623"/>
                </a:lnTo>
                <a:lnTo>
                  <a:pt x="0" y="3521623"/>
                </a:lnTo>
                <a:lnTo>
                  <a:pt x="0" y="0"/>
                </a:lnTo>
                <a:close/>
              </a:path>
            </a:pathLst>
          </a:custGeom>
          <a:blipFill>
            <a:blip r:embed="rId5"/>
            <a:stretch>
              <a:fillRect/>
            </a:stretch>
          </a:blipFill>
        </p:spPr>
        <p:txBody>
          <a:bodyPr/>
          <a:lstStyle/>
          <a:p>
            <a:endParaRPr lang="en-US" dirty="0"/>
          </a:p>
        </p:txBody>
      </p:sp>
      <p:sp>
        <p:nvSpPr>
          <p:cNvPr id="8" name="Freeform 8"/>
          <p:cNvSpPr/>
          <p:nvPr/>
        </p:nvSpPr>
        <p:spPr>
          <a:xfrm>
            <a:off x="6796252" y="2171690"/>
            <a:ext cx="4695496" cy="3521622"/>
          </a:xfrm>
          <a:custGeom>
            <a:avLst/>
            <a:gdLst/>
            <a:ahLst/>
            <a:cxnLst/>
            <a:rect l="l" t="t" r="r" b="b"/>
            <a:pathLst>
              <a:path w="4695496" h="3521622">
                <a:moveTo>
                  <a:pt x="0" y="0"/>
                </a:moveTo>
                <a:lnTo>
                  <a:pt x="4695496" y="0"/>
                </a:lnTo>
                <a:lnTo>
                  <a:pt x="4695496" y="3521623"/>
                </a:lnTo>
                <a:lnTo>
                  <a:pt x="0" y="3521623"/>
                </a:lnTo>
                <a:lnTo>
                  <a:pt x="0" y="0"/>
                </a:lnTo>
                <a:close/>
              </a:path>
            </a:pathLst>
          </a:custGeom>
          <a:blipFill>
            <a:blip r:embed="rId6"/>
            <a:stretch>
              <a:fillRect/>
            </a:stretch>
          </a:blipFill>
        </p:spPr>
        <p:txBody>
          <a:bodyPr/>
          <a:lstStyle/>
          <a:p>
            <a:endParaRPr lang="en-US" dirty="0"/>
          </a:p>
        </p:txBody>
      </p:sp>
      <p:sp>
        <p:nvSpPr>
          <p:cNvPr id="9" name="Freeform 9"/>
          <p:cNvSpPr/>
          <p:nvPr/>
        </p:nvSpPr>
        <p:spPr>
          <a:xfrm>
            <a:off x="5086350" y="5935257"/>
            <a:ext cx="5109174" cy="3835065"/>
          </a:xfrm>
          <a:custGeom>
            <a:avLst/>
            <a:gdLst/>
            <a:ahLst/>
            <a:cxnLst/>
            <a:rect l="l" t="t" r="r" b="b"/>
            <a:pathLst>
              <a:path w="5109174" h="3835065">
                <a:moveTo>
                  <a:pt x="0" y="0"/>
                </a:moveTo>
                <a:lnTo>
                  <a:pt x="5109174" y="0"/>
                </a:lnTo>
                <a:lnTo>
                  <a:pt x="5109174" y="3835065"/>
                </a:lnTo>
                <a:lnTo>
                  <a:pt x="0" y="3835065"/>
                </a:lnTo>
                <a:lnTo>
                  <a:pt x="0" y="0"/>
                </a:lnTo>
                <a:close/>
              </a:path>
            </a:pathLst>
          </a:custGeom>
          <a:blipFill>
            <a:blip r:embed="rId7"/>
            <a:stretch>
              <a:fillRect/>
            </a:stretch>
          </a:blipFill>
        </p:spPr>
        <p:txBody>
          <a:bodyPr/>
          <a:lstStyle/>
          <a:p>
            <a:endParaRPr lang="en-US" dirty="0"/>
          </a:p>
        </p:txBody>
      </p:sp>
      <p:sp>
        <p:nvSpPr>
          <p:cNvPr id="10" name="Freeform 10"/>
          <p:cNvSpPr/>
          <p:nvPr/>
        </p:nvSpPr>
        <p:spPr>
          <a:xfrm>
            <a:off x="11233749" y="5935257"/>
            <a:ext cx="5113421" cy="3835065"/>
          </a:xfrm>
          <a:custGeom>
            <a:avLst/>
            <a:gdLst/>
            <a:ahLst/>
            <a:cxnLst/>
            <a:rect l="l" t="t" r="r" b="b"/>
            <a:pathLst>
              <a:path w="5113421" h="3835065">
                <a:moveTo>
                  <a:pt x="0" y="0"/>
                </a:moveTo>
                <a:lnTo>
                  <a:pt x="5113420" y="0"/>
                </a:lnTo>
                <a:lnTo>
                  <a:pt x="5113420" y="3835065"/>
                </a:lnTo>
                <a:lnTo>
                  <a:pt x="0" y="3835065"/>
                </a:lnTo>
                <a:lnTo>
                  <a:pt x="0" y="0"/>
                </a:lnTo>
                <a:close/>
              </a:path>
            </a:pathLst>
          </a:custGeom>
          <a:blipFill>
            <a:blip r:embed="rId8"/>
            <a:stretch>
              <a:fillRect/>
            </a:stretch>
          </a:blipFill>
        </p:spPr>
        <p:txBody>
          <a:bodyPr/>
          <a:lstStyle/>
          <a:p>
            <a:endParaRPr lang="en-US" dirty="0"/>
          </a:p>
        </p:txBody>
      </p:sp>
      <p:sp>
        <p:nvSpPr>
          <p:cNvPr id="11" name="TextBox 11"/>
          <p:cNvSpPr txBox="1"/>
          <p:nvPr/>
        </p:nvSpPr>
        <p:spPr>
          <a:xfrm>
            <a:off x="1028700" y="733425"/>
            <a:ext cx="12687300" cy="1235338"/>
          </a:xfrm>
          <a:prstGeom prst="rect">
            <a:avLst/>
          </a:prstGeom>
        </p:spPr>
        <p:txBody>
          <a:bodyPr wrap="square" lIns="0" tIns="0" rIns="0" bIns="0" rtlCol="0" anchor="t">
            <a:spAutoFit/>
          </a:bodyPr>
          <a:lstStyle/>
          <a:p>
            <a:pPr algn="ctr">
              <a:lnSpc>
                <a:spcPts val="10500"/>
              </a:lnSpc>
            </a:pPr>
            <a:r>
              <a:rPr lang="en-US" sz="7500" b="1" dirty="0">
                <a:solidFill>
                  <a:srgbClr val="003366"/>
                </a:solidFill>
                <a:latin typeface="Times New Roman Bold"/>
                <a:ea typeface="Times New Roman Bold"/>
                <a:cs typeface="Times New Roman Bold"/>
                <a:sym typeface="Times New Roman Bold"/>
              </a:rPr>
              <a:t>Gathering of Eagle or Alumni</a:t>
            </a:r>
          </a:p>
        </p:txBody>
      </p:sp>
      <p:grpSp>
        <p:nvGrpSpPr>
          <p:cNvPr id="12" name="Group 11">
            <a:extLst>
              <a:ext uri="{FF2B5EF4-FFF2-40B4-BE49-F238E27FC236}">
                <a16:creationId xmlns:a16="http://schemas.microsoft.com/office/drawing/2014/main" id="{AF58C052-FAA8-EB19-6EC1-70C3445A0660}"/>
              </a:ext>
            </a:extLst>
          </p:cNvPr>
          <p:cNvGrpSpPr/>
          <p:nvPr/>
        </p:nvGrpSpPr>
        <p:grpSpPr>
          <a:xfrm>
            <a:off x="0" y="8131578"/>
            <a:ext cx="3694280" cy="2132562"/>
            <a:chOff x="0" y="8131578"/>
            <a:chExt cx="3694280" cy="2132562"/>
          </a:xfrm>
        </p:grpSpPr>
        <p:sp>
          <p:nvSpPr>
            <p:cNvPr id="13" name="Freeform 6">
              <a:extLst>
                <a:ext uri="{FF2B5EF4-FFF2-40B4-BE49-F238E27FC236}">
                  <a16:creationId xmlns:a16="http://schemas.microsoft.com/office/drawing/2014/main" id="{191DF652-D4D1-EB68-EA8E-69E52939E456}"/>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9"/>
              <a:stretch>
                <a:fillRect/>
              </a:stretch>
            </a:blipFill>
          </p:spPr>
          <p:txBody>
            <a:bodyPr/>
            <a:lstStyle/>
            <a:p>
              <a:endParaRPr lang="en-US" dirty="0"/>
            </a:p>
          </p:txBody>
        </p:sp>
        <p:sp>
          <p:nvSpPr>
            <p:cNvPr id="14" name="Freeform 7">
              <a:extLst>
                <a:ext uri="{FF2B5EF4-FFF2-40B4-BE49-F238E27FC236}">
                  <a16:creationId xmlns:a16="http://schemas.microsoft.com/office/drawing/2014/main" id="{A2600158-8281-189F-E2A8-2F7938089BBF}"/>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10"/>
              <a:stretch>
                <a:fillRect/>
              </a:stretch>
            </a:blipFill>
          </p:spPr>
          <p:txBody>
            <a:bodyPr/>
            <a:lstStyle/>
            <a:p>
              <a:endParaRPr lang="en-US"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682628"/>
            <a:ext cx="9425464" cy="1399999"/>
          </a:xfrm>
          <a:prstGeom prst="rect">
            <a:avLst/>
          </a:prstGeom>
        </p:spPr>
        <p:txBody>
          <a:bodyPr wrap="square" lIns="0" tIns="0" rIns="0" bIns="0" rtlCol="0" anchor="t">
            <a:spAutoFit/>
          </a:bodyPr>
          <a:lstStyle/>
          <a:p>
            <a:pPr algn="ctr">
              <a:lnSpc>
                <a:spcPts val="11900"/>
              </a:lnSpc>
            </a:pPr>
            <a:r>
              <a:rPr lang="en-US" sz="8500" b="1" dirty="0">
                <a:solidFill>
                  <a:srgbClr val="003366"/>
                </a:solidFill>
                <a:latin typeface="Times New Roman Bold"/>
                <a:ea typeface="Times New Roman Bold"/>
                <a:cs typeface="Times New Roman Bold"/>
                <a:sym typeface="Times New Roman Bold"/>
              </a:rPr>
              <a:t>BSA  Alumni Award</a:t>
            </a:r>
          </a:p>
        </p:txBody>
      </p:sp>
      <p:sp>
        <p:nvSpPr>
          <p:cNvPr id="8" name="TextBox 8"/>
          <p:cNvSpPr txBox="1"/>
          <p:nvPr/>
        </p:nvSpPr>
        <p:spPr>
          <a:xfrm>
            <a:off x="1028700" y="2063080"/>
            <a:ext cx="14245865" cy="5215338"/>
          </a:xfrm>
          <a:prstGeom prst="rect">
            <a:avLst/>
          </a:prstGeom>
        </p:spPr>
        <p:txBody>
          <a:bodyPr lIns="0" tIns="0" rIns="0" bIns="0" rtlCol="0" anchor="t">
            <a:spAutoFit/>
          </a:bodyPr>
          <a:lstStyle/>
          <a:p>
            <a:pPr marL="571500" indent="-571500" algn="l">
              <a:lnSpc>
                <a:spcPts val="5876"/>
              </a:lnSpc>
              <a:buFont typeface="Arial" panose="020B0604020202020204" pitchFamily="34" charset="0"/>
              <a:buChar char="•"/>
            </a:pPr>
            <a:r>
              <a:rPr lang="en-US" sz="3600" dirty="0">
                <a:solidFill>
                  <a:srgbClr val="003366"/>
                </a:solidFill>
                <a:latin typeface="Times New Roman"/>
                <a:ea typeface="Times New Roman"/>
                <a:cs typeface="Times New Roman"/>
                <a:sym typeface="Times New Roman"/>
                <a:hlinkClick r:id="rId5"/>
              </a:rPr>
              <a:t>https://scoutingalumni.org/awards-and-recognition/alumni-award/</a:t>
            </a:r>
            <a:r>
              <a:rPr lang="en-US" sz="3600" dirty="0">
                <a:solidFill>
                  <a:srgbClr val="003366"/>
                </a:solidFill>
                <a:latin typeface="Times New Roman"/>
                <a:ea typeface="Times New Roman"/>
                <a:cs typeface="Times New Roman"/>
                <a:sym typeface="Times New Roman"/>
              </a:rPr>
              <a:t> </a:t>
            </a:r>
          </a:p>
          <a:p>
            <a:pPr algn="l">
              <a:lnSpc>
                <a:spcPts val="5876"/>
              </a:lnSpc>
            </a:pPr>
            <a:r>
              <a:rPr lang="en-US" sz="3600" dirty="0">
                <a:solidFill>
                  <a:srgbClr val="003366"/>
                </a:solidFill>
                <a:latin typeface="Times New Roman"/>
                <a:ea typeface="Times New Roman"/>
                <a:cs typeface="Times New Roman"/>
                <a:sym typeface="Times New Roman"/>
              </a:rPr>
              <a:t>Open to Scouting Alumni who promote continued engagement in the BSA</a:t>
            </a:r>
          </a:p>
          <a:p>
            <a:pPr marL="906182" lvl="1" indent="-453091" algn="l">
              <a:lnSpc>
                <a:spcPts val="5876"/>
              </a:lnSpc>
              <a:buFont typeface="Arial"/>
              <a:buChar char="•"/>
            </a:pPr>
            <a:r>
              <a:rPr lang="en-US" sz="3600" dirty="0">
                <a:solidFill>
                  <a:srgbClr val="003366"/>
                </a:solidFill>
                <a:latin typeface="Times New Roman"/>
                <a:ea typeface="Times New Roman"/>
                <a:cs typeface="Times New Roman"/>
                <a:sym typeface="Times New Roman"/>
              </a:rPr>
              <a:t>Application process</a:t>
            </a:r>
          </a:p>
          <a:p>
            <a:pPr marL="906182" lvl="1" indent="-453091" algn="l">
              <a:lnSpc>
                <a:spcPts val="5876"/>
              </a:lnSpc>
              <a:buFont typeface="Arial"/>
              <a:buChar char="•"/>
            </a:pPr>
            <a:r>
              <a:rPr lang="en-US" sz="3600" dirty="0">
                <a:solidFill>
                  <a:srgbClr val="003366"/>
                </a:solidFill>
                <a:latin typeface="Times New Roman"/>
                <a:ea typeface="Times New Roman"/>
                <a:cs typeface="Times New Roman"/>
                <a:sym typeface="Times New Roman"/>
              </a:rPr>
              <a:t>13 of 24 specified tasks in 6 categories </a:t>
            </a:r>
          </a:p>
          <a:p>
            <a:pPr marL="906182" lvl="1" indent="-453091" algn="l">
              <a:lnSpc>
                <a:spcPts val="5876"/>
              </a:lnSpc>
              <a:buFont typeface="Arial"/>
              <a:buChar char="•"/>
            </a:pPr>
            <a:r>
              <a:rPr lang="en-US" sz="3600" dirty="0">
                <a:solidFill>
                  <a:srgbClr val="003366"/>
                </a:solidFill>
                <a:latin typeface="Times New Roman"/>
                <a:ea typeface="Times New Roman"/>
                <a:cs typeface="Times New Roman"/>
                <a:sym typeface="Times New Roman"/>
              </a:rPr>
              <a:t>Comparable to Scouter’s Training Award </a:t>
            </a:r>
          </a:p>
          <a:p>
            <a:pPr marL="906182" lvl="1" indent="-453091" algn="l">
              <a:lnSpc>
                <a:spcPts val="5876"/>
              </a:lnSpc>
              <a:buFont typeface="Arial"/>
              <a:buChar char="•"/>
            </a:pPr>
            <a:r>
              <a:rPr lang="en-US" sz="3600" dirty="0">
                <a:solidFill>
                  <a:srgbClr val="003366"/>
                </a:solidFill>
                <a:latin typeface="Times New Roman"/>
                <a:ea typeface="Times New Roman"/>
                <a:cs typeface="Times New Roman"/>
                <a:sym typeface="Times New Roman"/>
              </a:rPr>
              <a:t>A recognition program to encourage participation and work in council alumni relations programs, including NESA and other affiliate groups </a:t>
            </a:r>
          </a:p>
        </p:txBody>
      </p:sp>
      <p:grpSp>
        <p:nvGrpSpPr>
          <p:cNvPr id="9" name="Group 8">
            <a:extLst>
              <a:ext uri="{FF2B5EF4-FFF2-40B4-BE49-F238E27FC236}">
                <a16:creationId xmlns:a16="http://schemas.microsoft.com/office/drawing/2014/main" id="{B1DA46C6-33D9-8678-0F27-C4789A0AC19F}"/>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9F0036CE-3A18-378E-17CA-5C27D71DE86D}"/>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6"/>
              <a:stretch>
                <a:fillRect/>
              </a:stretch>
            </a:blipFill>
          </p:spPr>
          <p:txBody>
            <a:bodyPr/>
            <a:lstStyle/>
            <a:p>
              <a:endParaRPr lang="en-US" dirty="0"/>
            </a:p>
          </p:txBody>
        </p:sp>
        <p:sp>
          <p:nvSpPr>
            <p:cNvPr id="11" name="Freeform 7">
              <a:extLst>
                <a:ext uri="{FF2B5EF4-FFF2-40B4-BE49-F238E27FC236}">
                  <a16:creationId xmlns:a16="http://schemas.microsoft.com/office/drawing/2014/main" id="{A1FA547E-84BF-74F9-16D8-8E8B2569731D}"/>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7"/>
              <a:stretch>
                <a:fillRect/>
              </a:stretch>
            </a:blipFill>
          </p:spPr>
          <p:txBody>
            <a:bodyPr/>
            <a:lstStyle/>
            <a:p>
              <a:endParaRPr lang="en-US" dirty="0"/>
            </a:p>
          </p:txBody>
        </p:sp>
      </p:grpSp>
      <p:pic>
        <p:nvPicPr>
          <p:cNvPr id="5" name="Picture 4" descr="ALUMNI KNOT1">
            <a:extLst>
              <a:ext uri="{FF2B5EF4-FFF2-40B4-BE49-F238E27FC236}">
                <a16:creationId xmlns:a16="http://schemas.microsoft.com/office/drawing/2014/main" id="{2780E46E-61D5-F93F-3431-2864391F99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6778" y="8085679"/>
            <a:ext cx="3778533" cy="1687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Freeform 5"/>
          <p:cNvSpPr/>
          <p:nvPr/>
        </p:nvSpPr>
        <p:spPr>
          <a:xfrm>
            <a:off x="1028700" y="2305050"/>
            <a:ext cx="13892809" cy="7710509"/>
          </a:xfrm>
          <a:custGeom>
            <a:avLst/>
            <a:gdLst/>
            <a:ahLst/>
            <a:cxnLst/>
            <a:rect l="l" t="t" r="r" b="b"/>
            <a:pathLst>
              <a:path w="13892809" h="7710509">
                <a:moveTo>
                  <a:pt x="0" y="0"/>
                </a:moveTo>
                <a:lnTo>
                  <a:pt x="13892809" y="0"/>
                </a:lnTo>
                <a:lnTo>
                  <a:pt x="13892809" y="7710509"/>
                </a:lnTo>
                <a:lnTo>
                  <a:pt x="0" y="7710509"/>
                </a:lnTo>
                <a:lnTo>
                  <a:pt x="0" y="0"/>
                </a:lnTo>
                <a:close/>
              </a:path>
            </a:pathLst>
          </a:custGeom>
          <a:blipFill>
            <a:blip r:embed="rId5"/>
            <a:stretch>
              <a:fillRect/>
            </a:stretch>
          </a:blipFill>
        </p:spPr>
        <p:txBody>
          <a:bodyPr/>
          <a:lstStyle/>
          <a:p>
            <a:endParaRPr lang="en-US" dirty="0"/>
          </a:p>
        </p:txBody>
      </p:sp>
      <p:sp>
        <p:nvSpPr>
          <p:cNvPr id="6" name="TextBox 6"/>
          <p:cNvSpPr txBox="1"/>
          <p:nvPr/>
        </p:nvSpPr>
        <p:spPr>
          <a:xfrm>
            <a:off x="1028700" y="682628"/>
            <a:ext cx="13144500" cy="1399999"/>
          </a:xfrm>
          <a:prstGeom prst="rect">
            <a:avLst/>
          </a:prstGeom>
        </p:spPr>
        <p:txBody>
          <a:bodyPr wrap="square" lIns="0" tIns="0" rIns="0" bIns="0" rtlCol="0" anchor="t">
            <a:spAutoFit/>
          </a:bodyPr>
          <a:lstStyle/>
          <a:p>
            <a:pPr algn="ctr">
              <a:lnSpc>
                <a:spcPts val="11900"/>
              </a:lnSpc>
            </a:pPr>
            <a:r>
              <a:rPr lang="en-US" sz="8500" b="1" dirty="0">
                <a:solidFill>
                  <a:srgbClr val="003366"/>
                </a:solidFill>
                <a:latin typeface="Times New Roman Bold"/>
                <a:ea typeface="Times New Roman Bold"/>
                <a:cs typeface="Times New Roman Bold"/>
                <a:sym typeface="Times New Roman Bold"/>
              </a:rPr>
              <a:t>Alumni Award Application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54541" y="-2286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TextBox 5"/>
          <p:cNvSpPr txBox="1"/>
          <p:nvPr/>
        </p:nvSpPr>
        <p:spPr>
          <a:xfrm>
            <a:off x="313788" y="807438"/>
            <a:ext cx="13647345" cy="1200457"/>
          </a:xfrm>
          <a:prstGeom prst="rect">
            <a:avLst/>
          </a:prstGeom>
        </p:spPr>
        <p:txBody>
          <a:bodyPr wrap="square" lIns="0" tIns="0" rIns="0" bIns="0" rtlCol="0" anchor="t">
            <a:spAutoFit/>
          </a:bodyPr>
          <a:lstStyle/>
          <a:p>
            <a:pPr algn="ctr">
              <a:lnSpc>
                <a:spcPts val="10220"/>
              </a:lnSpc>
            </a:pPr>
            <a:r>
              <a:rPr lang="en-US" sz="7300" b="1" dirty="0">
                <a:solidFill>
                  <a:srgbClr val="003366"/>
                </a:solidFill>
                <a:latin typeface="Times New Roman Bold"/>
                <a:ea typeface="Times New Roman Bold"/>
                <a:cs typeface="Times New Roman Bold"/>
                <a:sym typeface="Times New Roman Bold"/>
              </a:rPr>
              <a:t>BSA  Alumnus of the Year Awards</a:t>
            </a:r>
          </a:p>
        </p:txBody>
      </p:sp>
      <p:sp>
        <p:nvSpPr>
          <p:cNvPr id="6" name="TextBox 6"/>
          <p:cNvSpPr txBox="1"/>
          <p:nvPr/>
        </p:nvSpPr>
        <p:spPr>
          <a:xfrm>
            <a:off x="551498" y="2132663"/>
            <a:ext cx="14502127" cy="5998915"/>
          </a:xfrm>
          <a:prstGeom prst="rect">
            <a:avLst/>
          </a:prstGeom>
        </p:spPr>
        <p:txBody>
          <a:bodyPr lIns="0" tIns="0" rIns="0" bIns="0" rtlCol="0" anchor="t">
            <a:spAutoFit/>
          </a:bodyPr>
          <a:lstStyle/>
          <a:p>
            <a:pPr algn="l">
              <a:lnSpc>
                <a:spcPts val="5876"/>
              </a:lnSpc>
            </a:pPr>
            <a:r>
              <a:rPr lang="en-US" sz="4197" b="1" dirty="0">
                <a:solidFill>
                  <a:srgbClr val="003366"/>
                </a:solidFill>
                <a:latin typeface="Times New Roman Bold"/>
                <a:ea typeface="Times New Roman Bold"/>
                <a:cs typeface="Times New Roman Bold"/>
                <a:sym typeface="Times New Roman Bold"/>
              </a:rPr>
              <a:t>Council:</a:t>
            </a:r>
            <a:r>
              <a:rPr lang="en-US" sz="4197" dirty="0">
                <a:solidFill>
                  <a:srgbClr val="003366"/>
                </a:solidFill>
                <a:latin typeface="Times New Roman"/>
                <a:ea typeface="Times New Roman"/>
                <a:cs typeface="Times New Roman"/>
                <a:sym typeface="Times New Roman"/>
              </a:rPr>
              <a:t> 1 per council annually (must have Alumni Committee)</a:t>
            </a:r>
          </a:p>
          <a:p>
            <a:pPr algn="l">
              <a:lnSpc>
                <a:spcPts val="5876"/>
              </a:lnSpc>
            </a:pPr>
            <a:r>
              <a:rPr lang="en-US" sz="4197" b="1" dirty="0">
                <a:solidFill>
                  <a:srgbClr val="003366"/>
                </a:solidFill>
                <a:latin typeface="Times New Roman Bold"/>
                <a:ea typeface="Times New Roman Bold"/>
                <a:cs typeface="Times New Roman Bold"/>
                <a:sym typeface="Times New Roman Bold"/>
              </a:rPr>
              <a:t>Territory:</a:t>
            </a:r>
            <a:r>
              <a:rPr lang="en-US" sz="4197" dirty="0">
                <a:solidFill>
                  <a:srgbClr val="003366"/>
                </a:solidFill>
                <a:latin typeface="Times New Roman"/>
                <a:ea typeface="Times New Roman"/>
                <a:cs typeface="Times New Roman"/>
                <a:sym typeface="Times New Roman"/>
              </a:rPr>
              <a:t> CSTs grouped, 4 annually </a:t>
            </a:r>
          </a:p>
          <a:p>
            <a:pPr algn="l">
              <a:lnSpc>
                <a:spcPts val="5876"/>
              </a:lnSpc>
            </a:pPr>
            <a:r>
              <a:rPr lang="en-US" sz="4197" b="1" dirty="0">
                <a:solidFill>
                  <a:srgbClr val="003366"/>
                </a:solidFill>
                <a:latin typeface="Times New Roman Bold"/>
                <a:ea typeface="Times New Roman Bold"/>
                <a:cs typeface="Times New Roman Bold"/>
                <a:sym typeface="Times New Roman Bold"/>
              </a:rPr>
              <a:t>National:</a:t>
            </a:r>
            <a:r>
              <a:rPr lang="en-US" sz="4197" dirty="0">
                <a:solidFill>
                  <a:srgbClr val="003366"/>
                </a:solidFill>
                <a:latin typeface="Times New Roman"/>
                <a:ea typeface="Times New Roman"/>
                <a:cs typeface="Times New Roman"/>
                <a:sym typeface="Times New Roman"/>
              </a:rPr>
              <a:t> 1 annually</a:t>
            </a:r>
          </a:p>
          <a:p>
            <a:pPr marL="906182" lvl="1" indent="-453091" algn="l">
              <a:lnSpc>
                <a:spcPts val="5876"/>
              </a:lnSpc>
              <a:buFont typeface="Arial"/>
              <a:buChar char="•"/>
            </a:pPr>
            <a:r>
              <a:rPr lang="en-US" sz="4100" dirty="0">
                <a:solidFill>
                  <a:srgbClr val="003366"/>
                </a:solidFill>
                <a:latin typeface="Times New Roman"/>
                <a:ea typeface="Times New Roman"/>
                <a:cs typeface="Times New Roman"/>
                <a:sym typeface="Times New Roman"/>
              </a:rPr>
              <a:t>nomination process</a:t>
            </a:r>
          </a:p>
          <a:p>
            <a:pPr marL="906182" lvl="1" indent="-453091" algn="l">
              <a:lnSpc>
                <a:spcPts val="5876"/>
              </a:lnSpc>
              <a:buFont typeface="Arial"/>
              <a:buChar char="•"/>
            </a:pPr>
            <a:r>
              <a:rPr lang="en-US" sz="4100" dirty="0">
                <a:solidFill>
                  <a:srgbClr val="003366"/>
                </a:solidFill>
                <a:latin typeface="Times New Roman"/>
                <a:ea typeface="Times New Roman"/>
                <a:cs typeface="Times New Roman"/>
                <a:sym typeface="Times New Roman"/>
              </a:rPr>
              <a:t>comparable to Silver Beaver, Silver Antelope, Silver Buffalo</a:t>
            </a:r>
          </a:p>
          <a:p>
            <a:pPr marL="906182" lvl="1" indent="-453091" algn="l">
              <a:lnSpc>
                <a:spcPts val="5876"/>
              </a:lnSpc>
              <a:buFont typeface="Arial"/>
              <a:buChar char="•"/>
            </a:pPr>
            <a:r>
              <a:rPr lang="en-US" sz="4100" dirty="0">
                <a:solidFill>
                  <a:srgbClr val="003366"/>
                </a:solidFill>
                <a:latin typeface="Times New Roman"/>
                <a:ea typeface="Times New Roman"/>
                <a:cs typeface="Times New Roman"/>
                <a:sym typeface="Times New Roman"/>
              </a:rPr>
              <a:t>recognize BSA alumni who, over a sustained period-of-time, have made significant and long-lasting contributions to the alumni association, communities, and Scouting </a:t>
            </a:r>
          </a:p>
        </p:txBody>
      </p:sp>
      <p:sp>
        <p:nvSpPr>
          <p:cNvPr id="9" name="Freeform 7">
            <a:extLst>
              <a:ext uri="{FF2B5EF4-FFF2-40B4-BE49-F238E27FC236}">
                <a16:creationId xmlns:a16="http://schemas.microsoft.com/office/drawing/2014/main" id="{AC8395E4-8DAA-2A9F-B0BD-27861375DC60}"/>
              </a:ext>
            </a:extLst>
          </p:cNvPr>
          <p:cNvSpPr/>
          <p:nvPr/>
        </p:nvSpPr>
        <p:spPr>
          <a:xfrm>
            <a:off x="551498" y="8154337"/>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5"/>
            <a:stretch>
              <a:fillRect/>
            </a:stretch>
          </a:blipFill>
        </p:spPr>
        <p:txBody>
          <a:bodyPr/>
          <a:lstStyle/>
          <a:p>
            <a:endParaRPr lang="en-US" dirty="0"/>
          </a:p>
        </p:txBody>
      </p:sp>
      <p:pic>
        <p:nvPicPr>
          <p:cNvPr id="11" name="Picture 10">
            <a:extLst>
              <a:ext uri="{FF2B5EF4-FFF2-40B4-BE49-F238E27FC236}">
                <a16:creationId xmlns:a16="http://schemas.microsoft.com/office/drawing/2014/main" id="{F2D5B4ED-F9B6-C1FF-49B2-DE2CD7A2A6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2151" y="2797457"/>
            <a:ext cx="1103735" cy="1103735"/>
          </a:xfrm>
          <a:prstGeom prst="rect">
            <a:avLst/>
          </a:prstGeom>
        </p:spPr>
      </p:pic>
      <p:pic>
        <p:nvPicPr>
          <p:cNvPr id="12" name="Picture 11">
            <a:extLst>
              <a:ext uri="{FF2B5EF4-FFF2-40B4-BE49-F238E27FC236}">
                <a16:creationId xmlns:a16="http://schemas.microsoft.com/office/drawing/2014/main" id="{A9436A08-EAC5-B35C-5755-150B8AD0B7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0119" y="3539511"/>
            <a:ext cx="1242075" cy="1242075"/>
          </a:xfrm>
          <a:prstGeom prst="rect">
            <a:avLst/>
          </a:prstGeom>
        </p:spPr>
      </p:pic>
      <p:pic>
        <p:nvPicPr>
          <p:cNvPr id="13" name="Picture 12">
            <a:extLst>
              <a:ext uri="{FF2B5EF4-FFF2-40B4-BE49-F238E27FC236}">
                <a16:creationId xmlns:a16="http://schemas.microsoft.com/office/drawing/2014/main" id="{E7F47181-9D88-AED5-0628-2441D1EB3C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97000" y="6236032"/>
            <a:ext cx="3041684" cy="3565116"/>
          </a:xfrm>
          <a:prstGeom prst="rect">
            <a:avLst/>
          </a:prstGeom>
        </p:spPr>
      </p:pic>
      <p:sp>
        <p:nvSpPr>
          <p:cNvPr id="16" name="TextBox 15">
            <a:extLst>
              <a:ext uri="{FF2B5EF4-FFF2-40B4-BE49-F238E27FC236}">
                <a16:creationId xmlns:a16="http://schemas.microsoft.com/office/drawing/2014/main" id="{D2C6844B-4071-2B64-99E9-1164E4B2326C}"/>
              </a:ext>
            </a:extLst>
          </p:cNvPr>
          <p:cNvSpPr txBox="1"/>
          <p:nvPr/>
        </p:nvSpPr>
        <p:spPr>
          <a:xfrm>
            <a:off x="5986849" y="4968101"/>
            <a:ext cx="12072550" cy="369332"/>
          </a:xfrm>
          <a:prstGeom prst="rect">
            <a:avLst/>
          </a:prstGeom>
          <a:noFill/>
        </p:spPr>
        <p:txBody>
          <a:bodyPr wrap="square">
            <a:spAutoFit/>
          </a:bodyPr>
          <a:lstStyle/>
          <a:p>
            <a:endParaRPr lang="en-US" dirty="0"/>
          </a:p>
        </p:txBody>
      </p:sp>
      <p:sp>
        <p:nvSpPr>
          <p:cNvPr id="18" name="TextBox 17">
            <a:extLst>
              <a:ext uri="{FF2B5EF4-FFF2-40B4-BE49-F238E27FC236}">
                <a16:creationId xmlns:a16="http://schemas.microsoft.com/office/drawing/2014/main" id="{12D9D3DF-B670-B790-1A7A-4613A66C567C}"/>
              </a:ext>
            </a:extLst>
          </p:cNvPr>
          <p:cNvSpPr txBox="1"/>
          <p:nvPr/>
        </p:nvSpPr>
        <p:spPr>
          <a:xfrm>
            <a:off x="5986849" y="4968101"/>
            <a:ext cx="12072550" cy="369332"/>
          </a:xfrm>
          <a:prstGeom prst="rect">
            <a:avLst/>
          </a:prstGeom>
          <a:noFill/>
        </p:spPr>
        <p:txBody>
          <a:bodyPr wrap="square">
            <a:spAutoFit/>
          </a:bodyPr>
          <a:lstStyle/>
          <a:p>
            <a:endParaRPr lang="en-US" dirty="0"/>
          </a:p>
        </p:txBody>
      </p:sp>
      <p:pic>
        <p:nvPicPr>
          <p:cNvPr id="19" name="Picture 18">
            <a:extLst>
              <a:ext uri="{FF2B5EF4-FFF2-40B4-BE49-F238E27FC236}">
                <a16:creationId xmlns:a16="http://schemas.microsoft.com/office/drawing/2014/main" id="{2A4BD6A5-0933-47E6-0C00-8CF532F2CF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04665" y="1872392"/>
            <a:ext cx="1200458" cy="12004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TextBox 5"/>
          <p:cNvSpPr txBox="1"/>
          <p:nvPr/>
        </p:nvSpPr>
        <p:spPr>
          <a:xfrm>
            <a:off x="1028700" y="730253"/>
            <a:ext cx="12001500" cy="1200457"/>
          </a:xfrm>
          <a:prstGeom prst="rect">
            <a:avLst/>
          </a:prstGeom>
        </p:spPr>
        <p:txBody>
          <a:bodyPr wrap="square" lIns="0" tIns="0" rIns="0" bIns="0" rtlCol="0" anchor="t">
            <a:spAutoFit/>
          </a:bodyPr>
          <a:lstStyle/>
          <a:p>
            <a:pPr algn="ctr">
              <a:lnSpc>
                <a:spcPts val="10220"/>
              </a:lnSpc>
            </a:pPr>
            <a:r>
              <a:rPr lang="en-US" sz="7300" b="1" dirty="0">
                <a:solidFill>
                  <a:srgbClr val="003366"/>
                </a:solidFill>
                <a:latin typeface="Times New Roman Bold"/>
                <a:ea typeface="Times New Roman Bold"/>
                <a:cs typeface="Times New Roman Bold"/>
                <a:sym typeface="Times New Roman Bold"/>
              </a:rPr>
              <a:t>BSA Service Commemoration</a:t>
            </a:r>
          </a:p>
        </p:txBody>
      </p:sp>
      <p:sp>
        <p:nvSpPr>
          <p:cNvPr id="6" name="TextBox 6"/>
          <p:cNvSpPr txBox="1"/>
          <p:nvPr/>
        </p:nvSpPr>
        <p:spPr>
          <a:xfrm>
            <a:off x="1028700" y="2063080"/>
            <a:ext cx="14502127" cy="5989973"/>
          </a:xfrm>
          <a:prstGeom prst="rect">
            <a:avLst/>
          </a:prstGeom>
        </p:spPr>
        <p:txBody>
          <a:bodyPr lIns="0" tIns="0" rIns="0" bIns="0" rtlCol="0" anchor="t">
            <a:spAutoFit/>
          </a:bodyPr>
          <a:lstStyle/>
          <a:p>
            <a:pPr algn="l">
              <a:lnSpc>
                <a:spcPts val="5876"/>
              </a:lnSpc>
            </a:pPr>
            <a:r>
              <a:rPr lang="en-US" sz="4000" b="1" dirty="0">
                <a:solidFill>
                  <a:srgbClr val="003366"/>
                </a:solidFill>
                <a:latin typeface="Times New Roman Bold"/>
                <a:ea typeface="Times New Roman Bold"/>
                <a:cs typeface="Times New Roman Bold"/>
                <a:sym typeface="Times New Roman Bold"/>
              </a:rPr>
              <a:t>25-Year Service (bronze)</a:t>
            </a:r>
          </a:p>
          <a:p>
            <a:pPr algn="l">
              <a:lnSpc>
                <a:spcPts val="5876"/>
              </a:lnSpc>
            </a:pPr>
            <a:r>
              <a:rPr lang="en-US" sz="4000" b="1" dirty="0">
                <a:solidFill>
                  <a:srgbClr val="003366"/>
                </a:solidFill>
                <a:latin typeface="Times New Roman Bold"/>
                <a:ea typeface="Times New Roman Bold"/>
                <a:cs typeface="Times New Roman Bold"/>
                <a:sym typeface="Times New Roman Bold"/>
              </a:rPr>
              <a:t>50-Year Service (gold)</a:t>
            </a:r>
          </a:p>
          <a:p>
            <a:pPr algn="l">
              <a:lnSpc>
                <a:spcPts val="5876"/>
              </a:lnSpc>
            </a:pPr>
            <a:r>
              <a:rPr lang="en-US" sz="4000" b="1" dirty="0">
                <a:solidFill>
                  <a:srgbClr val="003366"/>
                </a:solidFill>
                <a:latin typeface="Times New Roman Bold"/>
                <a:ea typeface="Times New Roman Bold"/>
                <a:cs typeface="Times New Roman Bold"/>
                <a:sym typeface="Times New Roman Bold"/>
              </a:rPr>
              <a:t>75-Year Service (silver) </a:t>
            </a:r>
          </a:p>
          <a:p>
            <a:pPr marL="906182" lvl="1" indent="-453091" algn="l">
              <a:lnSpc>
                <a:spcPts val="5876"/>
              </a:lnSpc>
              <a:buFont typeface="Arial"/>
              <a:buChar char="•"/>
            </a:pPr>
            <a:r>
              <a:rPr lang="en-US" sz="4000" dirty="0">
                <a:solidFill>
                  <a:srgbClr val="003366"/>
                </a:solidFill>
                <a:latin typeface="Times New Roman"/>
                <a:ea typeface="Times New Roman"/>
                <a:cs typeface="Times New Roman"/>
                <a:sym typeface="Times New Roman"/>
              </a:rPr>
              <a:t>no formal nomination or application process</a:t>
            </a:r>
          </a:p>
          <a:p>
            <a:pPr marL="906182" lvl="1" indent="-453091" algn="l">
              <a:lnSpc>
                <a:spcPts val="5876"/>
              </a:lnSpc>
              <a:buFont typeface="Arial"/>
              <a:buChar char="•"/>
            </a:pPr>
            <a:r>
              <a:rPr lang="en-US" sz="4000" dirty="0">
                <a:solidFill>
                  <a:srgbClr val="003366"/>
                </a:solidFill>
                <a:latin typeface="Times New Roman"/>
                <a:ea typeface="Times New Roman"/>
                <a:cs typeface="Times New Roman"/>
                <a:sym typeface="Times New Roman"/>
              </a:rPr>
              <a:t>presented by units, districts, councils, or service territories</a:t>
            </a:r>
          </a:p>
          <a:p>
            <a:pPr marL="906182" lvl="1" indent="-453091" algn="l">
              <a:lnSpc>
                <a:spcPts val="5876"/>
              </a:lnSpc>
              <a:buFont typeface="Arial"/>
              <a:buChar char="•"/>
            </a:pPr>
            <a:r>
              <a:rPr lang="en-US" sz="4000" dirty="0">
                <a:solidFill>
                  <a:srgbClr val="003366"/>
                </a:solidFill>
                <a:latin typeface="Times New Roman"/>
                <a:ea typeface="Times New Roman"/>
                <a:cs typeface="Times New Roman"/>
                <a:sym typeface="Times New Roman"/>
              </a:rPr>
              <a:t>recognize BSA alumni who have consistently over their lifetimes provided service to their community, profession, religion, BSA at any level, or youth-serving organization</a:t>
            </a:r>
          </a:p>
        </p:txBody>
      </p:sp>
      <p:grpSp>
        <p:nvGrpSpPr>
          <p:cNvPr id="7" name="Group 6">
            <a:extLst>
              <a:ext uri="{FF2B5EF4-FFF2-40B4-BE49-F238E27FC236}">
                <a16:creationId xmlns:a16="http://schemas.microsoft.com/office/drawing/2014/main" id="{1EF675AC-DA4E-B16A-AFE5-833A5A89E2B9}"/>
              </a:ext>
            </a:extLst>
          </p:cNvPr>
          <p:cNvGrpSpPr/>
          <p:nvPr/>
        </p:nvGrpSpPr>
        <p:grpSpPr>
          <a:xfrm>
            <a:off x="0" y="8131578"/>
            <a:ext cx="3694280" cy="2132562"/>
            <a:chOff x="0" y="8131578"/>
            <a:chExt cx="3694280" cy="2132562"/>
          </a:xfrm>
        </p:grpSpPr>
        <p:sp>
          <p:nvSpPr>
            <p:cNvPr id="8" name="Freeform 6">
              <a:extLst>
                <a:ext uri="{FF2B5EF4-FFF2-40B4-BE49-F238E27FC236}">
                  <a16:creationId xmlns:a16="http://schemas.microsoft.com/office/drawing/2014/main" id="{150B22CE-BBD9-F88B-0052-E6C245DD5F0E}"/>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9" name="Freeform 7">
              <a:extLst>
                <a:ext uri="{FF2B5EF4-FFF2-40B4-BE49-F238E27FC236}">
                  <a16:creationId xmlns:a16="http://schemas.microsoft.com/office/drawing/2014/main" id="{AE454208-1F45-173D-37D3-0F8663B70936}"/>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pic>
        <p:nvPicPr>
          <p:cNvPr id="10" name="Picture 9">
            <a:extLst>
              <a:ext uri="{FF2B5EF4-FFF2-40B4-BE49-F238E27FC236}">
                <a16:creationId xmlns:a16="http://schemas.microsoft.com/office/drawing/2014/main" id="{6AE0E77B-937E-AA5A-7995-2F6B2BFEA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5467" y="100803"/>
            <a:ext cx="1076501" cy="5027251"/>
          </a:xfrm>
          <a:prstGeom prst="rect">
            <a:avLst/>
          </a:prstGeom>
        </p:spPr>
      </p:pic>
      <p:pic>
        <p:nvPicPr>
          <p:cNvPr id="13" name="Picture 12">
            <a:extLst>
              <a:ext uri="{FF2B5EF4-FFF2-40B4-BE49-F238E27FC236}">
                <a16:creationId xmlns:a16="http://schemas.microsoft.com/office/drawing/2014/main" id="{8402A0B2-F0BB-A2D9-D52F-AE755F6628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55207" y="8053053"/>
            <a:ext cx="1630837" cy="2040220"/>
          </a:xfrm>
          <a:prstGeom prst="rect">
            <a:avLst/>
          </a:prstGeom>
        </p:spPr>
      </p:pic>
      <p:pic>
        <p:nvPicPr>
          <p:cNvPr id="14" name="Picture 13">
            <a:extLst>
              <a:ext uri="{FF2B5EF4-FFF2-40B4-BE49-F238E27FC236}">
                <a16:creationId xmlns:a16="http://schemas.microsoft.com/office/drawing/2014/main" id="{44D1CB58-833C-3815-1A53-D0A3D56A9F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71241" y="8014953"/>
            <a:ext cx="1640727" cy="2040220"/>
          </a:xfrm>
          <a:prstGeom prst="rect">
            <a:avLst/>
          </a:prstGeom>
        </p:spPr>
      </p:pic>
      <p:pic>
        <p:nvPicPr>
          <p:cNvPr id="15" name="Picture 14">
            <a:extLst>
              <a:ext uri="{FF2B5EF4-FFF2-40B4-BE49-F238E27FC236}">
                <a16:creationId xmlns:a16="http://schemas.microsoft.com/office/drawing/2014/main" id="{7630829F-1E9A-81A3-9E62-68A4543524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22410" y="8013306"/>
            <a:ext cx="1661039" cy="20435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685800"/>
            <a:ext cx="9425464" cy="1482393"/>
          </a:xfrm>
          <a:prstGeom prst="rect">
            <a:avLst/>
          </a:prstGeom>
        </p:spPr>
        <p:txBody>
          <a:bodyPr wrap="square"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Why are we here?</a:t>
            </a:r>
          </a:p>
        </p:txBody>
      </p:sp>
      <p:sp>
        <p:nvSpPr>
          <p:cNvPr id="8" name="TextBox 8"/>
          <p:cNvSpPr txBox="1"/>
          <p:nvPr/>
        </p:nvSpPr>
        <p:spPr>
          <a:xfrm>
            <a:off x="1028700" y="2704931"/>
            <a:ext cx="13208324" cy="4727192"/>
          </a:xfrm>
          <a:prstGeom prst="rect">
            <a:avLst/>
          </a:prstGeom>
        </p:spPr>
        <p:txBody>
          <a:bodyPr lIns="0" tIns="0" rIns="0" bIns="0" rtlCol="0" anchor="t">
            <a:spAutoFit/>
          </a:bodyPr>
          <a:lstStyle/>
          <a:p>
            <a:pPr marL="1208435" lvl="1" indent="-604217" algn="l">
              <a:lnSpc>
                <a:spcPts val="7836"/>
              </a:lnSpc>
              <a:buFont typeface="Arial"/>
              <a:buChar char="•"/>
            </a:pPr>
            <a:r>
              <a:rPr lang="en-US" sz="5597" dirty="0">
                <a:solidFill>
                  <a:srgbClr val="003366"/>
                </a:solidFill>
                <a:latin typeface="Times New Roman"/>
                <a:ea typeface="Times New Roman"/>
                <a:cs typeface="Times New Roman"/>
                <a:sym typeface="Times New Roman"/>
              </a:rPr>
              <a:t>To keep our engaged alumni, and reengage those disengaged </a:t>
            </a:r>
          </a:p>
          <a:p>
            <a:pPr algn="l">
              <a:lnSpc>
                <a:spcPts val="6296"/>
              </a:lnSpc>
            </a:pPr>
            <a:endParaRPr lang="en-US" sz="5597" dirty="0">
              <a:solidFill>
                <a:srgbClr val="003366"/>
              </a:solidFill>
              <a:latin typeface="Times New Roman"/>
              <a:ea typeface="Times New Roman"/>
              <a:cs typeface="Times New Roman"/>
              <a:sym typeface="Times New Roman"/>
            </a:endParaRPr>
          </a:p>
          <a:p>
            <a:pPr marL="1208435" lvl="1" indent="-604217" algn="l">
              <a:lnSpc>
                <a:spcPts val="7836"/>
              </a:lnSpc>
              <a:buFont typeface="Arial"/>
              <a:buChar char="•"/>
            </a:pPr>
            <a:r>
              <a:rPr lang="en-US" sz="5597" dirty="0">
                <a:solidFill>
                  <a:srgbClr val="003366"/>
                </a:solidFill>
                <a:latin typeface="Times New Roman"/>
                <a:ea typeface="Times New Roman"/>
                <a:cs typeface="Times New Roman"/>
                <a:sym typeface="Times New Roman"/>
              </a:rPr>
              <a:t>Remember - you are </a:t>
            </a:r>
            <a:r>
              <a:rPr lang="en-US" sz="5597" u="sng" dirty="0">
                <a:solidFill>
                  <a:srgbClr val="003366"/>
                </a:solidFill>
                <a:latin typeface="Times New Roman"/>
                <a:ea typeface="Times New Roman"/>
                <a:cs typeface="Times New Roman"/>
                <a:sym typeface="Times New Roman"/>
              </a:rPr>
              <a:t>not</a:t>
            </a:r>
            <a:r>
              <a:rPr lang="en-US" sz="5597" dirty="0">
                <a:solidFill>
                  <a:srgbClr val="003366"/>
                </a:solidFill>
                <a:latin typeface="Times New Roman"/>
                <a:ea typeface="Times New Roman"/>
                <a:cs typeface="Times New Roman"/>
                <a:sym typeface="Times New Roman"/>
              </a:rPr>
              <a:t> alone. We are in this together.</a:t>
            </a:r>
          </a:p>
        </p:txBody>
      </p:sp>
      <p:grpSp>
        <p:nvGrpSpPr>
          <p:cNvPr id="12" name="Group 11">
            <a:extLst>
              <a:ext uri="{FF2B5EF4-FFF2-40B4-BE49-F238E27FC236}">
                <a16:creationId xmlns:a16="http://schemas.microsoft.com/office/drawing/2014/main" id="{5ED64EC4-8D93-F818-976D-CED81C6D052F}"/>
              </a:ext>
            </a:extLst>
          </p:cNvPr>
          <p:cNvGrpSpPr/>
          <p:nvPr/>
        </p:nvGrpSpPr>
        <p:grpSpPr>
          <a:xfrm>
            <a:off x="0" y="8131578"/>
            <a:ext cx="3694280" cy="2132562"/>
            <a:chOff x="0" y="8131578"/>
            <a:chExt cx="3694280" cy="2132562"/>
          </a:xfrm>
        </p:grpSpPr>
        <p:sp>
          <p:nvSpPr>
            <p:cNvPr id="13" name="Freeform 6">
              <a:extLst>
                <a:ext uri="{FF2B5EF4-FFF2-40B4-BE49-F238E27FC236}">
                  <a16:creationId xmlns:a16="http://schemas.microsoft.com/office/drawing/2014/main" id="{836E4149-171C-5C8A-7016-2A30D4BA144F}"/>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14" name="Freeform 7">
              <a:extLst>
                <a:ext uri="{FF2B5EF4-FFF2-40B4-BE49-F238E27FC236}">
                  <a16:creationId xmlns:a16="http://schemas.microsoft.com/office/drawing/2014/main" id="{94028A9E-C20D-8A66-9EEF-DB381AEA9160}"/>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TextBox 5"/>
          <p:cNvSpPr txBox="1"/>
          <p:nvPr/>
        </p:nvSpPr>
        <p:spPr>
          <a:xfrm>
            <a:off x="769346" y="723900"/>
            <a:ext cx="13754100" cy="1143326"/>
          </a:xfrm>
          <a:prstGeom prst="rect">
            <a:avLst/>
          </a:prstGeom>
        </p:spPr>
        <p:txBody>
          <a:bodyPr wrap="square" lIns="0" tIns="0" rIns="0" bIns="0" rtlCol="0" anchor="t">
            <a:spAutoFit/>
          </a:bodyPr>
          <a:lstStyle/>
          <a:p>
            <a:pPr algn="ctr">
              <a:lnSpc>
                <a:spcPts val="10220"/>
              </a:lnSpc>
            </a:pPr>
            <a:r>
              <a:rPr lang="en-US" sz="5400" b="1" dirty="0">
                <a:solidFill>
                  <a:srgbClr val="003366"/>
                </a:solidFill>
                <a:latin typeface="Times New Roman Bold"/>
                <a:ea typeface="Times New Roman Bold"/>
                <a:cs typeface="Times New Roman Bold"/>
                <a:sym typeface="Times New Roman Bold"/>
              </a:rPr>
              <a:t>NESA  Awards (must have a NESA Committee)</a:t>
            </a:r>
          </a:p>
        </p:txBody>
      </p:sp>
      <p:sp>
        <p:nvSpPr>
          <p:cNvPr id="6" name="TextBox 6"/>
          <p:cNvSpPr txBox="1"/>
          <p:nvPr/>
        </p:nvSpPr>
        <p:spPr>
          <a:xfrm>
            <a:off x="1028701" y="2063080"/>
            <a:ext cx="12638821" cy="5579861"/>
          </a:xfrm>
          <a:prstGeom prst="rect">
            <a:avLst/>
          </a:prstGeom>
        </p:spPr>
        <p:txBody>
          <a:bodyPr wrap="square" lIns="0" tIns="0" rIns="0" bIns="0" rtlCol="0" anchor="t">
            <a:spAutoFit/>
          </a:bodyPr>
          <a:lstStyle/>
          <a:p>
            <a:pPr algn="l">
              <a:lnSpc>
                <a:spcPts val="5736"/>
              </a:lnSpc>
            </a:pPr>
            <a:r>
              <a:rPr lang="en-US" sz="2800" b="1" dirty="0">
                <a:solidFill>
                  <a:srgbClr val="003366"/>
                </a:solidFill>
                <a:latin typeface="Times New Roman Bold"/>
                <a:ea typeface="Times New Roman Bold"/>
                <a:cs typeface="Times New Roman Bold"/>
                <a:sym typeface="Times New Roman Bold"/>
              </a:rPr>
              <a:t>NESA Outstanding Eagle Scout Award (NOESA)</a:t>
            </a:r>
          </a:p>
          <a:p>
            <a:pPr marL="884593" lvl="1" indent="-442297" algn="l">
              <a:lnSpc>
                <a:spcPts val="5736"/>
              </a:lnSpc>
              <a:buFont typeface="Arial"/>
              <a:buChar char="•"/>
            </a:pPr>
            <a:r>
              <a:rPr lang="en-US" sz="2800" dirty="0">
                <a:solidFill>
                  <a:srgbClr val="003366"/>
                </a:solidFill>
                <a:latin typeface="Times New Roman"/>
                <a:ea typeface="Times New Roman"/>
                <a:cs typeface="Times New Roman"/>
                <a:sym typeface="Times New Roman"/>
              </a:rPr>
              <a:t>recognition granted by the local council’s NESA Committee to Eagle Scouts who have demonstrated outstanding achievement at the local, state, or regional level</a:t>
            </a:r>
          </a:p>
          <a:p>
            <a:pPr algn="l"/>
            <a:endParaRPr lang="en-US" sz="2800" b="1" dirty="0">
              <a:solidFill>
                <a:srgbClr val="003366"/>
              </a:solidFill>
              <a:latin typeface="Times New Roman Bold"/>
              <a:ea typeface="Times New Roman Bold"/>
              <a:cs typeface="Times New Roman Bold"/>
              <a:sym typeface="Times New Roman Bold"/>
            </a:endParaRPr>
          </a:p>
          <a:p>
            <a:pPr algn="l"/>
            <a:r>
              <a:rPr lang="en-US" sz="2800" b="1" dirty="0">
                <a:solidFill>
                  <a:srgbClr val="003366"/>
                </a:solidFill>
                <a:latin typeface="Times New Roman Bold"/>
                <a:ea typeface="Times New Roman Bold"/>
                <a:cs typeface="Times New Roman Bold"/>
                <a:sym typeface="Times New Roman Bold"/>
              </a:rPr>
              <a:t>Glenn A. and Melinda W. Adams National Eagle Scout Service Project of the Year Award (ESSPY)</a:t>
            </a:r>
          </a:p>
          <a:p>
            <a:pPr marL="884593" lvl="1" indent="-442297" algn="l">
              <a:lnSpc>
                <a:spcPts val="5736"/>
              </a:lnSpc>
              <a:buFont typeface="Arial"/>
              <a:buChar char="•"/>
            </a:pPr>
            <a:r>
              <a:rPr lang="en-US" sz="2800" dirty="0">
                <a:solidFill>
                  <a:srgbClr val="003366"/>
                </a:solidFill>
                <a:latin typeface="Times New Roman"/>
                <a:ea typeface="Times New Roman"/>
                <a:cs typeface="Times New Roman"/>
                <a:sym typeface="Times New Roman"/>
              </a:rPr>
              <a:t>recognizes valuable service of an exceptional nature by an Eagle Scout candidate to a religious institution, a school, community, or other entity through the completion of an Eagle Scout project</a:t>
            </a:r>
          </a:p>
        </p:txBody>
      </p:sp>
      <p:sp>
        <p:nvSpPr>
          <p:cNvPr id="8" name="Freeform 6">
            <a:extLst>
              <a:ext uri="{FF2B5EF4-FFF2-40B4-BE49-F238E27FC236}">
                <a16:creationId xmlns:a16="http://schemas.microsoft.com/office/drawing/2014/main" id="{D2A52164-FAA0-19CC-6D34-8480727E2F41}"/>
              </a:ext>
            </a:extLst>
          </p:cNvPr>
          <p:cNvSpPr/>
          <p:nvPr/>
        </p:nvSpPr>
        <p:spPr>
          <a:xfrm>
            <a:off x="769346" y="7838795"/>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pic>
        <p:nvPicPr>
          <p:cNvPr id="10" name="Picture 9">
            <a:extLst>
              <a:ext uri="{FF2B5EF4-FFF2-40B4-BE49-F238E27FC236}">
                <a16:creationId xmlns:a16="http://schemas.microsoft.com/office/drawing/2014/main" id="{A4943465-3D82-7098-4005-982325BE7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1286" y="5524500"/>
            <a:ext cx="1833640" cy="1683392"/>
          </a:xfrm>
          <a:prstGeom prst="rect">
            <a:avLst/>
          </a:prstGeom>
        </p:spPr>
      </p:pic>
      <p:pic>
        <p:nvPicPr>
          <p:cNvPr id="11" name="Picture 2" descr="https://upload.wikimedia.org/wikipedia/en/c/c8/NESA_Outstanding_Eagle_Scout_Award.png">
            <a:extLst>
              <a:ext uri="{FF2B5EF4-FFF2-40B4-BE49-F238E27FC236}">
                <a16:creationId xmlns:a16="http://schemas.microsoft.com/office/drawing/2014/main" id="{2B567DF2-A39B-754B-1499-E3383DD264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06626" y="2370795"/>
            <a:ext cx="1833640" cy="2391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TextBox 5"/>
          <p:cNvSpPr txBox="1"/>
          <p:nvPr/>
        </p:nvSpPr>
        <p:spPr>
          <a:xfrm>
            <a:off x="1028700" y="730253"/>
            <a:ext cx="10421662" cy="1200457"/>
          </a:xfrm>
          <a:prstGeom prst="rect">
            <a:avLst/>
          </a:prstGeom>
        </p:spPr>
        <p:txBody>
          <a:bodyPr lIns="0" tIns="0" rIns="0" bIns="0" rtlCol="0" anchor="t">
            <a:spAutoFit/>
          </a:bodyPr>
          <a:lstStyle/>
          <a:p>
            <a:pPr algn="ctr">
              <a:lnSpc>
                <a:spcPts val="10220"/>
              </a:lnSpc>
            </a:pPr>
            <a:r>
              <a:rPr lang="en-US" sz="7300" b="1" dirty="0">
                <a:solidFill>
                  <a:srgbClr val="003366"/>
                </a:solidFill>
                <a:latin typeface="Times New Roman Bold"/>
                <a:ea typeface="Times New Roman Bold"/>
                <a:cs typeface="Times New Roman Bold"/>
                <a:sym typeface="Times New Roman Bold"/>
              </a:rPr>
              <a:t>7 Steps to Getting Started</a:t>
            </a:r>
          </a:p>
        </p:txBody>
      </p:sp>
      <p:sp>
        <p:nvSpPr>
          <p:cNvPr id="6" name="TextBox 6"/>
          <p:cNvSpPr txBox="1"/>
          <p:nvPr/>
        </p:nvSpPr>
        <p:spPr>
          <a:xfrm>
            <a:off x="1028700" y="2063080"/>
            <a:ext cx="13647345" cy="5820824"/>
          </a:xfrm>
          <a:prstGeom prst="rect">
            <a:avLst/>
          </a:prstGeom>
        </p:spPr>
        <p:txBody>
          <a:bodyPr lIns="0" tIns="0" rIns="0" bIns="0" rtlCol="0" anchor="t">
            <a:spAutoFit/>
          </a:bodyPr>
          <a:lstStyle/>
          <a:p>
            <a:pPr marL="884593" lvl="1" indent="-442297" algn="l">
              <a:lnSpc>
                <a:spcPct val="150000"/>
              </a:lnSpc>
              <a:buAutoNum type="arabicPeriod"/>
            </a:pPr>
            <a:r>
              <a:rPr lang="en-US" sz="3200" dirty="0">
                <a:solidFill>
                  <a:srgbClr val="003366"/>
                </a:solidFill>
                <a:latin typeface="Times New Roman"/>
                <a:ea typeface="Times New Roman"/>
                <a:cs typeface="Times New Roman"/>
                <a:sym typeface="Times New Roman"/>
              </a:rPr>
              <a:t>Be knowledgeable and understand the Alumni or NESA program</a:t>
            </a:r>
          </a:p>
          <a:p>
            <a:pPr marL="884593" lvl="1" indent="-442297" algn="l">
              <a:buAutoNum type="arabicPeriod"/>
            </a:pPr>
            <a:r>
              <a:rPr lang="en-US" sz="3200" dirty="0">
                <a:solidFill>
                  <a:srgbClr val="003366"/>
                </a:solidFill>
                <a:latin typeface="Times New Roman"/>
                <a:ea typeface="Times New Roman"/>
                <a:cs typeface="Times New Roman"/>
                <a:sym typeface="Times New Roman"/>
              </a:rPr>
              <a:t>Take the BSA Alumni AA online training through Scouting U (My.Scouting.org)</a:t>
            </a:r>
          </a:p>
          <a:p>
            <a:pPr marL="884593" lvl="1" indent="-442297" algn="l">
              <a:buAutoNum type="arabicPeriod"/>
            </a:pPr>
            <a:r>
              <a:rPr lang="en-US" sz="3200" dirty="0">
                <a:solidFill>
                  <a:srgbClr val="003366"/>
                </a:solidFill>
                <a:latin typeface="Times New Roman"/>
                <a:ea typeface="Times New Roman"/>
                <a:cs typeface="Times New Roman"/>
                <a:sym typeface="Times New Roman"/>
              </a:rPr>
              <a:t>Obtain permission - talk with the Scout Executive and the Council President about forming the committee(s)</a:t>
            </a:r>
          </a:p>
          <a:p>
            <a:pPr marL="884593" lvl="1" indent="-442297" algn="l">
              <a:lnSpc>
                <a:spcPct val="150000"/>
              </a:lnSpc>
              <a:buAutoNum type="arabicPeriod"/>
            </a:pPr>
            <a:r>
              <a:rPr lang="en-US" sz="3200" dirty="0">
                <a:solidFill>
                  <a:srgbClr val="003366"/>
                </a:solidFill>
                <a:latin typeface="Times New Roman"/>
                <a:ea typeface="Times New Roman"/>
                <a:cs typeface="Times New Roman"/>
                <a:sym typeface="Times New Roman"/>
              </a:rPr>
              <a:t>Get help - find others who can assist you </a:t>
            </a:r>
          </a:p>
          <a:p>
            <a:pPr marL="884593" lvl="1" indent="-442297" algn="l">
              <a:lnSpc>
                <a:spcPct val="150000"/>
              </a:lnSpc>
              <a:buAutoNum type="arabicPeriod"/>
            </a:pPr>
            <a:r>
              <a:rPr lang="en-US" sz="3200" dirty="0">
                <a:solidFill>
                  <a:srgbClr val="003366"/>
                </a:solidFill>
                <a:latin typeface="Times New Roman"/>
                <a:ea typeface="Times New Roman"/>
                <a:cs typeface="Times New Roman"/>
                <a:sym typeface="Times New Roman"/>
              </a:rPr>
              <a:t>Create a plan for the next year - reconnection, communication and service</a:t>
            </a:r>
          </a:p>
          <a:p>
            <a:pPr marL="884593" lvl="1" indent="-442297" algn="l">
              <a:buAutoNum type="arabicPeriod"/>
            </a:pPr>
            <a:r>
              <a:rPr lang="en-US" sz="3200" dirty="0">
                <a:solidFill>
                  <a:srgbClr val="003366"/>
                </a:solidFill>
                <a:latin typeface="Times New Roman"/>
                <a:ea typeface="Times New Roman"/>
                <a:cs typeface="Times New Roman"/>
                <a:sym typeface="Times New Roman"/>
              </a:rPr>
              <a:t>Meet with Council Key - 3 to discuss how the Alumni/NESA committee fits in the council’s Strategic Plan</a:t>
            </a:r>
          </a:p>
          <a:p>
            <a:pPr marL="884593" lvl="1" indent="-442297" algn="l">
              <a:lnSpc>
                <a:spcPct val="150000"/>
              </a:lnSpc>
              <a:buAutoNum type="arabicPeriod"/>
            </a:pPr>
            <a:r>
              <a:rPr lang="en-US" sz="3200" dirty="0">
                <a:solidFill>
                  <a:srgbClr val="003366"/>
                </a:solidFill>
                <a:latin typeface="Times New Roman"/>
                <a:ea typeface="Times New Roman"/>
                <a:cs typeface="Times New Roman"/>
                <a:sym typeface="Times New Roman"/>
              </a:rPr>
              <a:t>Start by doing something visible and build from there</a:t>
            </a:r>
          </a:p>
        </p:txBody>
      </p:sp>
      <p:grpSp>
        <p:nvGrpSpPr>
          <p:cNvPr id="7" name="Group 6">
            <a:extLst>
              <a:ext uri="{FF2B5EF4-FFF2-40B4-BE49-F238E27FC236}">
                <a16:creationId xmlns:a16="http://schemas.microsoft.com/office/drawing/2014/main" id="{B7C4C087-327C-15EF-646B-4D8DE5685222}"/>
              </a:ext>
            </a:extLst>
          </p:cNvPr>
          <p:cNvGrpSpPr/>
          <p:nvPr/>
        </p:nvGrpSpPr>
        <p:grpSpPr>
          <a:xfrm>
            <a:off x="0" y="8131578"/>
            <a:ext cx="3694280" cy="2132562"/>
            <a:chOff x="0" y="8131578"/>
            <a:chExt cx="3694280" cy="2132562"/>
          </a:xfrm>
        </p:grpSpPr>
        <p:sp>
          <p:nvSpPr>
            <p:cNvPr id="8" name="Freeform 6">
              <a:extLst>
                <a:ext uri="{FF2B5EF4-FFF2-40B4-BE49-F238E27FC236}">
                  <a16:creationId xmlns:a16="http://schemas.microsoft.com/office/drawing/2014/main" id="{F967E491-015C-2F85-8B45-018DA0041FC1}"/>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9" name="Freeform 7">
              <a:extLst>
                <a:ext uri="{FF2B5EF4-FFF2-40B4-BE49-F238E27FC236}">
                  <a16:creationId xmlns:a16="http://schemas.microsoft.com/office/drawing/2014/main" id="{FA6632A0-5B26-F0E2-1056-E99CD35742B4}"/>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TextBox 5"/>
          <p:cNvSpPr txBox="1"/>
          <p:nvPr/>
        </p:nvSpPr>
        <p:spPr>
          <a:xfrm>
            <a:off x="762000" y="784773"/>
            <a:ext cx="5316262" cy="1622422"/>
          </a:xfrm>
          <a:prstGeom prst="rect">
            <a:avLst/>
          </a:prstGeom>
        </p:spPr>
        <p:txBody>
          <a:bodyPr lIns="0" tIns="0" rIns="0" bIns="0" rtlCol="0" anchor="t">
            <a:spAutoFit/>
          </a:bodyPr>
          <a:lstStyle/>
          <a:p>
            <a:pPr algn="ctr">
              <a:lnSpc>
                <a:spcPts val="11900"/>
              </a:lnSpc>
            </a:pPr>
            <a:r>
              <a:rPr lang="en-US" sz="8500" b="1" dirty="0">
                <a:solidFill>
                  <a:srgbClr val="003366"/>
                </a:solidFill>
                <a:latin typeface="Times New Roman Bold"/>
                <a:ea typeface="Times New Roman Bold"/>
                <a:cs typeface="Times New Roman Bold"/>
                <a:sym typeface="Times New Roman Bold"/>
              </a:rPr>
              <a:t>Next Steps </a:t>
            </a:r>
          </a:p>
        </p:txBody>
      </p:sp>
      <p:sp>
        <p:nvSpPr>
          <p:cNvPr id="6" name="TextBox 6"/>
          <p:cNvSpPr txBox="1"/>
          <p:nvPr/>
        </p:nvSpPr>
        <p:spPr>
          <a:xfrm>
            <a:off x="1028700" y="2191350"/>
            <a:ext cx="14104545" cy="5685226"/>
          </a:xfrm>
          <a:prstGeom prst="rect">
            <a:avLst/>
          </a:prstGeom>
        </p:spPr>
        <p:txBody>
          <a:bodyPr lIns="0" tIns="0" rIns="0" bIns="0" rtlCol="0" anchor="t">
            <a:spAutoFit/>
          </a:bodyPr>
          <a:lstStyle/>
          <a:p>
            <a:pPr algn="l">
              <a:lnSpc>
                <a:spcPts val="7416"/>
              </a:lnSpc>
            </a:pPr>
            <a:r>
              <a:rPr lang="en-US" sz="4400" dirty="0">
                <a:solidFill>
                  <a:srgbClr val="003366"/>
                </a:solidFill>
                <a:latin typeface="Times New Roman"/>
                <a:ea typeface="Times New Roman"/>
                <a:cs typeface="Times New Roman"/>
                <a:sym typeface="Times New Roman"/>
              </a:rPr>
              <a:t>Once you have a vision and some proposed goals for what your committee is going to do, recruit the committee. You need at least three people. </a:t>
            </a:r>
          </a:p>
          <a:p>
            <a:pPr algn="l">
              <a:lnSpc>
                <a:spcPts val="7416"/>
              </a:lnSpc>
            </a:pPr>
            <a:endParaRPr lang="en-US" sz="4400" dirty="0">
              <a:solidFill>
                <a:srgbClr val="003366"/>
              </a:solidFill>
              <a:latin typeface="Times New Roman"/>
              <a:ea typeface="Times New Roman"/>
              <a:cs typeface="Times New Roman"/>
              <a:sym typeface="Times New Roman"/>
            </a:endParaRPr>
          </a:p>
          <a:p>
            <a:pPr algn="l">
              <a:lnSpc>
                <a:spcPts val="7416"/>
              </a:lnSpc>
            </a:pPr>
            <a:r>
              <a:rPr lang="en-US" sz="4400" dirty="0">
                <a:solidFill>
                  <a:srgbClr val="003366"/>
                </a:solidFill>
                <a:latin typeface="Times New Roman"/>
                <a:ea typeface="Times New Roman"/>
                <a:cs typeface="Times New Roman"/>
                <a:sym typeface="Times New Roman"/>
              </a:rPr>
              <a:t>Revisit this process regularly to update mission, purpose, programming, and membership. </a:t>
            </a:r>
          </a:p>
        </p:txBody>
      </p:sp>
      <p:grpSp>
        <p:nvGrpSpPr>
          <p:cNvPr id="7" name="Group 6">
            <a:extLst>
              <a:ext uri="{FF2B5EF4-FFF2-40B4-BE49-F238E27FC236}">
                <a16:creationId xmlns:a16="http://schemas.microsoft.com/office/drawing/2014/main" id="{A52FCE26-4671-92F8-F709-9E7C28F66E2A}"/>
              </a:ext>
            </a:extLst>
          </p:cNvPr>
          <p:cNvGrpSpPr/>
          <p:nvPr/>
        </p:nvGrpSpPr>
        <p:grpSpPr>
          <a:xfrm>
            <a:off x="0" y="8131578"/>
            <a:ext cx="3694280" cy="2132562"/>
            <a:chOff x="0" y="8131578"/>
            <a:chExt cx="3694280" cy="2132562"/>
          </a:xfrm>
        </p:grpSpPr>
        <p:sp>
          <p:nvSpPr>
            <p:cNvPr id="8" name="Freeform 6">
              <a:extLst>
                <a:ext uri="{FF2B5EF4-FFF2-40B4-BE49-F238E27FC236}">
                  <a16:creationId xmlns:a16="http://schemas.microsoft.com/office/drawing/2014/main" id="{66A9482B-42A4-FA55-3879-6FDFE0C96C45}"/>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9" name="Freeform 7">
              <a:extLst>
                <a:ext uri="{FF2B5EF4-FFF2-40B4-BE49-F238E27FC236}">
                  <a16:creationId xmlns:a16="http://schemas.microsoft.com/office/drawing/2014/main" id="{098C1A92-AEEE-EB6A-7F64-1FFD9EFDDA53}"/>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5" name="TextBox 5"/>
          <p:cNvSpPr txBox="1"/>
          <p:nvPr/>
        </p:nvSpPr>
        <p:spPr>
          <a:xfrm>
            <a:off x="762000" y="757126"/>
            <a:ext cx="6019800" cy="1399999"/>
          </a:xfrm>
          <a:prstGeom prst="rect">
            <a:avLst/>
          </a:prstGeom>
        </p:spPr>
        <p:txBody>
          <a:bodyPr wrap="square" lIns="0" tIns="0" rIns="0" bIns="0" rtlCol="0" anchor="t">
            <a:spAutoFit/>
          </a:bodyPr>
          <a:lstStyle/>
          <a:p>
            <a:pPr algn="ctr">
              <a:lnSpc>
                <a:spcPts val="11900"/>
              </a:lnSpc>
            </a:pPr>
            <a:r>
              <a:rPr lang="en-US" sz="8500" b="1" dirty="0">
                <a:solidFill>
                  <a:srgbClr val="003366"/>
                </a:solidFill>
                <a:latin typeface="Times New Roman Bold"/>
                <a:ea typeface="Times New Roman Bold"/>
                <a:cs typeface="Times New Roman Bold"/>
                <a:sym typeface="Times New Roman Bold"/>
              </a:rPr>
              <a:t>Questions?</a:t>
            </a:r>
          </a:p>
        </p:txBody>
      </p:sp>
      <p:sp>
        <p:nvSpPr>
          <p:cNvPr id="6" name="TextBox 6"/>
          <p:cNvSpPr txBox="1"/>
          <p:nvPr/>
        </p:nvSpPr>
        <p:spPr>
          <a:xfrm>
            <a:off x="1028700" y="2191350"/>
            <a:ext cx="8245319" cy="3789692"/>
          </a:xfrm>
          <a:prstGeom prst="rect">
            <a:avLst/>
          </a:prstGeom>
        </p:spPr>
        <p:txBody>
          <a:bodyPr wrap="square" lIns="0" tIns="0" rIns="0" bIns="0" rtlCol="0" anchor="t">
            <a:spAutoFit/>
          </a:bodyPr>
          <a:lstStyle/>
          <a:p>
            <a:pPr algn="l"/>
            <a:r>
              <a:rPr lang="en-US" sz="3200" dirty="0">
                <a:solidFill>
                  <a:srgbClr val="003366"/>
                </a:solidFill>
                <a:latin typeface="Times New Roman"/>
                <a:ea typeface="Times New Roman"/>
                <a:cs typeface="Times New Roman"/>
                <a:sym typeface="Times New Roman"/>
              </a:rPr>
              <a:t>For more information: </a:t>
            </a:r>
          </a:p>
          <a:p>
            <a:pPr algn="l"/>
            <a:r>
              <a:rPr lang="en-US" sz="3200" dirty="0">
                <a:solidFill>
                  <a:srgbClr val="003366"/>
                </a:solidFill>
                <a:latin typeface="Times New Roman"/>
                <a:ea typeface="Times New Roman"/>
                <a:cs typeface="Times New Roman"/>
                <a:sym typeface="Times New Roman"/>
              </a:rPr>
              <a:t>Ross Arnold Contact: </a:t>
            </a:r>
          </a:p>
          <a:p>
            <a:pPr algn="l"/>
            <a:r>
              <a:rPr lang="en-US" sz="3200" dirty="0">
                <a:solidFill>
                  <a:srgbClr val="003366"/>
                </a:solidFill>
                <a:latin typeface="Times New Roman"/>
                <a:ea typeface="Times New Roman"/>
                <a:cs typeface="Times New Roman"/>
                <a:sym typeface="Times New Roman"/>
              </a:rPr>
              <a:t>rossarnold1213@gmail.com </a:t>
            </a:r>
          </a:p>
          <a:p>
            <a:pPr algn="l"/>
            <a:r>
              <a:rPr lang="en-US" sz="3200" dirty="0">
                <a:solidFill>
                  <a:srgbClr val="003366"/>
                </a:solidFill>
                <a:latin typeface="Times New Roman"/>
                <a:ea typeface="Times New Roman"/>
                <a:cs typeface="Times New Roman"/>
                <a:sym typeface="Times New Roman"/>
              </a:rPr>
              <a:t>(323) 605-2740</a:t>
            </a:r>
          </a:p>
          <a:p>
            <a:pPr algn="l">
              <a:lnSpc>
                <a:spcPts val="7416"/>
              </a:lnSpc>
            </a:pPr>
            <a:r>
              <a:rPr lang="en-US" sz="3600" dirty="0">
                <a:solidFill>
                  <a:srgbClr val="003366"/>
                </a:solidFill>
                <a:latin typeface="Times New Roman"/>
                <a:ea typeface="Times New Roman"/>
                <a:cs typeface="Times New Roman"/>
                <a:sym typeface="Times New Roman"/>
              </a:rPr>
              <a:t>Visit us at: scoutingalumni.org and nesa.org</a:t>
            </a:r>
          </a:p>
          <a:p>
            <a:pPr algn="l">
              <a:lnSpc>
                <a:spcPts val="7416"/>
              </a:lnSpc>
            </a:pPr>
            <a:endParaRPr lang="en-US" sz="5297" dirty="0">
              <a:solidFill>
                <a:srgbClr val="003366"/>
              </a:solidFill>
              <a:latin typeface="Times New Roman"/>
              <a:ea typeface="Times New Roman"/>
              <a:cs typeface="Times New Roman"/>
              <a:sym typeface="Times New Roman"/>
            </a:endParaRPr>
          </a:p>
        </p:txBody>
      </p:sp>
      <p:pic>
        <p:nvPicPr>
          <p:cNvPr id="7" name="Picture 6">
            <a:extLst>
              <a:ext uri="{FF2B5EF4-FFF2-40B4-BE49-F238E27FC236}">
                <a16:creationId xmlns:a16="http://schemas.microsoft.com/office/drawing/2014/main" id="{901C1F9D-022E-E331-3BA1-2AEC1790FF12}"/>
              </a:ext>
            </a:extLst>
          </p:cNvPr>
          <p:cNvPicPr>
            <a:picLocks noChangeAspect="1"/>
          </p:cNvPicPr>
          <p:nvPr/>
        </p:nvPicPr>
        <p:blipFill>
          <a:blip r:embed="rId5"/>
          <a:stretch>
            <a:fillRect/>
          </a:stretch>
        </p:blipFill>
        <p:spPr>
          <a:xfrm>
            <a:off x="5194300" y="6819900"/>
            <a:ext cx="3175000" cy="3175000"/>
          </a:xfrm>
          <a:prstGeom prst="rect">
            <a:avLst/>
          </a:prstGeom>
        </p:spPr>
      </p:pic>
      <p:sp>
        <p:nvSpPr>
          <p:cNvPr id="8" name="TextBox 7">
            <a:extLst>
              <a:ext uri="{FF2B5EF4-FFF2-40B4-BE49-F238E27FC236}">
                <a16:creationId xmlns:a16="http://schemas.microsoft.com/office/drawing/2014/main" id="{D36D0904-9E73-4003-0817-DEE7838E01EF}"/>
              </a:ext>
            </a:extLst>
          </p:cNvPr>
          <p:cNvSpPr txBox="1"/>
          <p:nvPr/>
        </p:nvSpPr>
        <p:spPr>
          <a:xfrm>
            <a:off x="762000" y="5981042"/>
            <a:ext cx="11283043" cy="584775"/>
          </a:xfrm>
          <a:prstGeom prst="rect">
            <a:avLst/>
          </a:prstGeom>
          <a:noFill/>
        </p:spPr>
        <p:txBody>
          <a:bodyPr wrap="square" rtlCol="0">
            <a:spAutoFit/>
          </a:bodyPr>
          <a:lstStyle/>
          <a:p>
            <a:pPr algn="ctr"/>
            <a:r>
              <a:rPr lang="en-US" sz="3200" b="1" dirty="0"/>
              <a:t>To help us improve these webinars, please complete this survey.</a:t>
            </a:r>
          </a:p>
        </p:txBody>
      </p:sp>
      <p:pic>
        <p:nvPicPr>
          <p:cNvPr id="9" name="Picture 8">
            <a:extLst>
              <a:ext uri="{FF2B5EF4-FFF2-40B4-BE49-F238E27FC236}">
                <a16:creationId xmlns:a16="http://schemas.microsoft.com/office/drawing/2014/main" id="{34F4E412-8413-C365-C08A-0C37536537A1}"/>
              </a:ext>
            </a:extLst>
          </p:cNvPr>
          <p:cNvPicPr>
            <a:picLocks noChangeAspect="1"/>
          </p:cNvPicPr>
          <p:nvPr/>
        </p:nvPicPr>
        <p:blipFill>
          <a:blip r:embed="rId6"/>
          <a:stretch>
            <a:fillRect/>
          </a:stretch>
        </p:blipFill>
        <p:spPr>
          <a:xfrm>
            <a:off x="11057264" y="757126"/>
            <a:ext cx="3028950" cy="4038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685800"/>
            <a:ext cx="3894237" cy="1714500"/>
          </a:xfrm>
          <a:prstGeom prst="rect">
            <a:avLst/>
          </a:prstGeom>
        </p:spPr>
        <p:txBody>
          <a:bodyPr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Agenda </a:t>
            </a:r>
          </a:p>
        </p:txBody>
      </p:sp>
      <p:sp>
        <p:nvSpPr>
          <p:cNvPr id="8" name="TextBox 8"/>
          <p:cNvSpPr txBox="1"/>
          <p:nvPr/>
        </p:nvSpPr>
        <p:spPr>
          <a:xfrm>
            <a:off x="1028700" y="2228850"/>
            <a:ext cx="13647345" cy="5527110"/>
          </a:xfrm>
          <a:prstGeom prst="rect">
            <a:avLst/>
          </a:prstGeom>
        </p:spPr>
        <p:txBody>
          <a:bodyPr lIns="0" tIns="0" rIns="0" bIns="0" rtlCol="0" anchor="t">
            <a:spAutoFit/>
          </a:bodyPr>
          <a:lstStyle/>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Top 10 reasons to have an Alumni/NESA committee</a:t>
            </a:r>
          </a:p>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Alumni/NESA committee vision</a:t>
            </a:r>
          </a:p>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Council affiliated groups </a:t>
            </a:r>
          </a:p>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Informational meetings</a:t>
            </a:r>
          </a:p>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Where to find more information</a:t>
            </a:r>
          </a:p>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Final steps </a:t>
            </a:r>
          </a:p>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rPr>
              <a:t>Q&amp;A</a:t>
            </a:r>
          </a:p>
        </p:txBody>
      </p:sp>
      <p:grpSp>
        <p:nvGrpSpPr>
          <p:cNvPr id="9" name="Group 8">
            <a:extLst>
              <a:ext uri="{FF2B5EF4-FFF2-40B4-BE49-F238E27FC236}">
                <a16:creationId xmlns:a16="http://schemas.microsoft.com/office/drawing/2014/main" id="{8F09E816-B2ED-0F64-AA39-5609E464B71B}"/>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92E37BBC-0785-0901-6167-4A24B25B4929}"/>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11" name="Freeform 7">
              <a:extLst>
                <a:ext uri="{FF2B5EF4-FFF2-40B4-BE49-F238E27FC236}">
                  <a16:creationId xmlns:a16="http://schemas.microsoft.com/office/drawing/2014/main" id="{AB41C693-920C-638F-FD5B-6E5A4D72F70B}"/>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685800"/>
            <a:ext cx="5448300" cy="1482393"/>
          </a:xfrm>
          <a:prstGeom prst="rect">
            <a:avLst/>
          </a:prstGeom>
        </p:spPr>
        <p:txBody>
          <a:bodyPr wrap="square"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10 Reasons</a:t>
            </a:r>
          </a:p>
        </p:txBody>
      </p:sp>
      <p:sp>
        <p:nvSpPr>
          <p:cNvPr id="8" name="TextBox 8"/>
          <p:cNvSpPr txBox="1"/>
          <p:nvPr/>
        </p:nvSpPr>
        <p:spPr>
          <a:xfrm>
            <a:off x="1028700" y="2228850"/>
            <a:ext cx="13647345" cy="5968557"/>
          </a:xfrm>
          <a:prstGeom prst="rect">
            <a:avLst/>
          </a:prstGeom>
        </p:spPr>
        <p:txBody>
          <a:bodyPr lIns="0" tIns="0" rIns="0" bIns="0" rtlCol="0" anchor="t">
            <a:spAutoFit/>
          </a:bodyPr>
          <a:lstStyle/>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I believe in Scouting </a:t>
            </a:r>
          </a:p>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Scouting was good for me </a:t>
            </a:r>
          </a:p>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I want to support the next generation of Scouts and Scouters </a:t>
            </a:r>
          </a:p>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America is and will be better because of Scouting</a:t>
            </a:r>
          </a:p>
          <a:p>
            <a:pPr marL="949361" lvl="1" indent="-474681" algn="l">
              <a:lnSpc>
                <a:spcPct val="150000"/>
              </a:lnSpc>
              <a:buAutoNum type="arabicPeriod"/>
            </a:pPr>
            <a:r>
              <a:rPr lang="en-US" sz="4397" dirty="0">
                <a:solidFill>
                  <a:srgbClr val="003366"/>
                </a:solidFill>
                <a:latin typeface="Times New Roman"/>
                <a:ea typeface="Times New Roman"/>
                <a:cs typeface="Times New Roman"/>
                <a:sym typeface="Times New Roman"/>
              </a:rPr>
              <a:t>I believe in helping others through Scouting </a:t>
            </a:r>
          </a:p>
        </p:txBody>
      </p:sp>
      <p:grpSp>
        <p:nvGrpSpPr>
          <p:cNvPr id="9" name="Group 8">
            <a:extLst>
              <a:ext uri="{FF2B5EF4-FFF2-40B4-BE49-F238E27FC236}">
                <a16:creationId xmlns:a16="http://schemas.microsoft.com/office/drawing/2014/main" id="{1513978A-E21A-0F6F-78ED-C9D775EF04B3}"/>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820F02AB-8A62-E30C-42AE-811FF48C18B8}"/>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11" name="Freeform 7">
              <a:extLst>
                <a:ext uri="{FF2B5EF4-FFF2-40B4-BE49-F238E27FC236}">
                  <a16:creationId xmlns:a16="http://schemas.microsoft.com/office/drawing/2014/main" id="{26013CFE-08C9-29E2-A4BA-41396BC3646A}"/>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685800"/>
            <a:ext cx="5676900" cy="1482393"/>
          </a:xfrm>
          <a:prstGeom prst="rect">
            <a:avLst/>
          </a:prstGeom>
        </p:spPr>
        <p:txBody>
          <a:bodyPr wrap="square" lIns="0" tIns="0" rIns="0" bIns="0" rtlCol="0" anchor="t">
            <a:spAutoFit/>
          </a:bodyPr>
          <a:lstStyle/>
          <a:p>
            <a:pPr algn="ctr">
              <a:lnSpc>
                <a:spcPts val="12599"/>
              </a:lnSpc>
            </a:pPr>
            <a:r>
              <a:rPr lang="en-US" sz="9000" b="1" dirty="0">
                <a:solidFill>
                  <a:srgbClr val="003366"/>
                </a:solidFill>
                <a:latin typeface="Times New Roman Bold"/>
                <a:ea typeface="Times New Roman Bold"/>
                <a:cs typeface="Times New Roman Bold"/>
                <a:sym typeface="Times New Roman Bold"/>
              </a:rPr>
              <a:t>10 Reasons</a:t>
            </a:r>
          </a:p>
        </p:txBody>
      </p:sp>
      <p:sp>
        <p:nvSpPr>
          <p:cNvPr id="8" name="TextBox 8"/>
          <p:cNvSpPr txBox="1"/>
          <p:nvPr/>
        </p:nvSpPr>
        <p:spPr>
          <a:xfrm>
            <a:off x="1028700" y="2228850"/>
            <a:ext cx="13647345" cy="5968557"/>
          </a:xfrm>
          <a:prstGeom prst="rect">
            <a:avLst/>
          </a:prstGeom>
        </p:spPr>
        <p:txBody>
          <a:bodyPr lIns="0" tIns="0" rIns="0" bIns="0" rtlCol="0" anchor="t">
            <a:spAutoFit/>
          </a:bodyPr>
          <a:lstStyle/>
          <a:p>
            <a:pPr algn="l">
              <a:lnSpc>
                <a:spcPct val="150000"/>
              </a:lnSpc>
            </a:pPr>
            <a:r>
              <a:rPr lang="en-US" sz="4397" dirty="0">
                <a:solidFill>
                  <a:srgbClr val="003366"/>
                </a:solidFill>
                <a:latin typeface="Times New Roman"/>
                <a:ea typeface="Times New Roman"/>
                <a:cs typeface="Times New Roman"/>
                <a:sym typeface="Times New Roman"/>
              </a:rPr>
              <a:t>6.   I want to give something back to Scouting </a:t>
            </a:r>
          </a:p>
          <a:p>
            <a:pPr algn="l">
              <a:lnSpc>
                <a:spcPct val="150000"/>
              </a:lnSpc>
            </a:pPr>
            <a:r>
              <a:rPr lang="en-US" sz="4397" dirty="0">
                <a:solidFill>
                  <a:srgbClr val="003366"/>
                </a:solidFill>
                <a:latin typeface="Times New Roman"/>
                <a:ea typeface="Times New Roman"/>
                <a:cs typeface="Times New Roman"/>
                <a:sym typeface="Times New Roman"/>
              </a:rPr>
              <a:t>7.   I have skills and expertise that would benefit Scouting</a:t>
            </a:r>
          </a:p>
          <a:p>
            <a:pPr algn="l">
              <a:lnSpc>
                <a:spcPct val="150000"/>
              </a:lnSpc>
            </a:pPr>
            <a:r>
              <a:rPr lang="en-US" sz="4397" dirty="0">
                <a:solidFill>
                  <a:srgbClr val="003366"/>
                </a:solidFill>
                <a:latin typeface="Times New Roman"/>
                <a:ea typeface="Times New Roman"/>
                <a:cs typeface="Times New Roman"/>
                <a:sym typeface="Times New Roman"/>
              </a:rPr>
              <a:t>8.   I have great Scouting memories </a:t>
            </a:r>
          </a:p>
          <a:p>
            <a:pPr algn="l">
              <a:lnSpc>
                <a:spcPct val="150000"/>
              </a:lnSpc>
            </a:pPr>
            <a:r>
              <a:rPr lang="en-US" sz="4397" dirty="0">
                <a:solidFill>
                  <a:srgbClr val="003366"/>
                </a:solidFill>
                <a:latin typeface="Times New Roman"/>
                <a:ea typeface="Times New Roman"/>
                <a:cs typeface="Times New Roman"/>
                <a:sym typeface="Times New Roman"/>
              </a:rPr>
              <a:t>9.   Scouting is about </a:t>
            </a:r>
            <a:r>
              <a:rPr lang="en-US" sz="4397" u="sng" dirty="0">
                <a:solidFill>
                  <a:srgbClr val="003366"/>
                </a:solidFill>
                <a:latin typeface="Times New Roman"/>
                <a:ea typeface="Times New Roman"/>
                <a:cs typeface="Times New Roman"/>
                <a:sym typeface="Times New Roman"/>
              </a:rPr>
              <a:t>giving</a:t>
            </a:r>
            <a:r>
              <a:rPr lang="en-US" sz="4397" dirty="0">
                <a:solidFill>
                  <a:srgbClr val="003366"/>
                </a:solidFill>
                <a:latin typeface="Times New Roman"/>
                <a:ea typeface="Times New Roman"/>
                <a:cs typeface="Times New Roman"/>
                <a:sym typeface="Times New Roman"/>
              </a:rPr>
              <a:t>, not </a:t>
            </a:r>
            <a:r>
              <a:rPr lang="en-US" sz="4397" u="sng" dirty="0">
                <a:solidFill>
                  <a:srgbClr val="003366"/>
                </a:solidFill>
                <a:latin typeface="Times New Roman"/>
                <a:ea typeface="Times New Roman"/>
                <a:cs typeface="Times New Roman"/>
                <a:sym typeface="Times New Roman"/>
              </a:rPr>
              <a:t>getting</a:t>
            </a:r>
            <a:r>
              <a:rPr lang="en-US" sz="4397" dirty="0">
                <a:solidFill>
                  <a:srgbClr val="003366"/>
                </a:solidFill>
                <a:latin typeface="Times New Roman"/>
                <a:ea typeface="Times New Roman"/>
                <a:cs typeface="Times New Roman"/>
                <a:sym typeface="Times New Roman"/>
              </a:rPr>
              <a:t> </a:t>
            </a:r>
          </a:p>
          <a:p>
            <a:pPr marL="915988" indent="-915988" algn="l">
              <a:lnSpc>
                <a:spcPct val="150000"/>
              </a:lnSpc>
            </a:pPr>
            <a:r>
              <a:rPr lang="en-US" sz="4397" dirty="0">
                <a:solidFill>
                  <a:srgbClr val="003366"/>
                </a:solidFill>
                <a:latin typeface="Times New Roman"/>
                <a:ea typeface="Times New Roman"/>
                <a:cs typeface="Times New Roman"/>
                <a:sym typeface="Times New Roman"/>
              </a:rPr>
              <a:t>10. There is no better leadership development program for youth than the BSA</a:t>
            </a:r>
          </a:p>
        </p:txBody>
      </p:sp>
      <p:grpSp>
        <p:nvGrpSpPr>
          <p:cNvPr id="9" name="Group 8">
            <a:extLst>
              <a:ext uri="{FF2B5EF4-FFF2-40B4-BE49-F238E27FC236}">
                <a16:creationId xmlns:a16="http://schemas.microsoft.com/office/drawing/2014/main" id="{E814F694-CF30-4A0E-0320-26A2AEB5CBA6}"/>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7F740DDD-F4CF-8397-2F6C-41FE720D8B27}"/>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11" name="Freeform 7">
              <a:extLst>
                <a:ext uri="{FF2B5EF4-FFF2-40B4-BE49-F238E27FC236}">
                  <a16:creationId xmlns:a16="http://schemas.microsoft.com/office/drawing/2014/main" id="{F2A3935D-B0FB-FA9C-0CCC-535287D7D7BB}"/>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733425"/>
            <a:ext cx="14135100" cy="1270220"/>
          </a:xfrm>
          <a:prstGeom prst="rect">
            <a:avLst/>
          </a:prstGeom>
        </p:spPr>
        <p:txBody>
          <a:bodyPr wrap="square" lIns="0" tIns="0" rIns="0" bIns="0" rtlCol="0" anchor="t">
            <a:spAutoFit/>
          </a:bodyPr>
          <a:lstStyle/>
          <a:p>
            <a:pPr algn="ctr">
              <a:lnSpc>
                <a:spcPts val="10780"/>
              </a:lnSpc>
            </a:pPr>
            <a:r>
              <a:rPr lang="en-US" sz="7700" b="1" dirty="0">
                <a:solidFill>
                  <a:srgbClr val="003366"/>
                </a:solidFill>
                <a:latin typeface="Times New Roman Bold"/>
                <a:ea typeface="Times New Roman Bold"/>
                <a:cs typeface="Times New Roman Bold"/>
                <a:sym typeface="Times New Roman Bold"/>
              </a:rPr>
              <a:t>Alumni/NESA Committee Vision</a:t>
            </a:r>
          </a:p>
        </p:txBody>
      </p:sp>
      <p:sp>
        <p:nvSpPr>
          <p:cNvPr id="8" name="TextBox 8"/>
          <p:cNvSpPr txBox="1"/>
          <p:nvPr/>
        </p:nvSpPr>
        <p:spPr>
          <a:xfrm>
            <a:off x="1028700" y="2023737"/>
            <a:ext cx="13647345" cy="3884846"/>
          </a:xfrm>
          <a:prstGeom prst="rect">
            <a:avLst/>
          </a:prstGeom>
        </p:spPr>
        <p:txBody>
          <a:bodyPr lIns="0" tIns="0" rIns="0" bIns="0" rtlCol="0" anchor="t">
            <a:spAutoFit/>
          </a:bodyPr>
          <a:lstStyle/>
          <a:p>
            <a:pPr marL="949361" lvl="1" indent="-474681" algn="l">
              <a:lnSpc>
                <a:spcPts val="6156"/>
              </a:lnSpc>
              <a:buFont typeface="Arial"/>
              <a:buChar char="•"/>
            </a:pPr>
            <a:r>
              <a:rPr lang="en-US" sz="3600" dirty="0">
                <a:solidFill>
                  <a:srgbClr val="003366"/>
                </a:solidFill>
                <a:latin typeface="Times New Roman"/>
                <a:ea typeface="Times New Roman"/>
                <a:cs typeface="Times New Roman"/>
                <a:sym typeface="Times New Roman"/>
              </a:rPr>
              <a:t>Most sessions discuss how to put a committee together - not us!</a:t>
            </a:r>
          </a:p>
          <a:p>
            <a:pPr algn="l">
              <a:lnSpc>
                <a:spcPts val="6156"/>
              </a:lnSpc>
            </a:pPr>
            <a:endParaRPr lang="en-US" sz="3600" dirty="0">
              <a:solidFill>
                <a:srgbClr val="003366"/>
              </a:solidFill>
              <a:latin typeface="Times New Roman"/>
              <a:ea typeface="Times New Roman"/>
              <a:cs typeface="Times New Roman"/>
              <a:sym typeface="Times New Roman"/>
            </a:endParaRPr>
          </a:p>
          <a:p>
            <a:pPr marL="949361" lvl="1" indent="-474681" algn="l">
              <a:lnSpc>
                <a:spcPts val="6156"/>
              </a:lnSpc>
              <a:buFont typeface="Arial"/>
              <a:buChar char="•"/>
            </a:pPr>
            <a:r>
              <a:rPr lang="en-US" sz="3600" dirty="0">
                <a:solidFill>
                  <a:srgbClr val="003366"/>
                </a:solidFill>
                <a:latin typeface="Times New Roman"/>
                <a:ea typeface="Times New Roman"/>
                <a:cs typeface="Times New Roman"/>
                <a:sym typeface="Times New Roman"/>
              </a:rPr>
              <a:t>We will focus on the </a:t>
            </a:r>
            <a:r>
              <a:rPr lang="en-US" sz="3600" u="sng" dirty="0">
                <a:solidFill>
                  <a:srgbClr val="003366"/>
                </a:solidFill>
                <a:latin typeface="Times New Roman"/>
                <a:ea typeface="Times New Roman"/>
                <a:cs typeface="Times New Roman"/>
                <a:sym typeface="Times New Roman"/>
              </a:rPr>
              <a:t>vision</a:t>
            </a:r>
            <a:r>
              <a:rPr lang="en-US" sz="3600" dirty="0">
                <a:solidFill>
                  <a:srgbClr val="003366"/>
                </a:solidFill>
                <a:latin typeface="Times New Roman"/>
                <a:ea typeface="Times New Roman"/>
                <a:cs typeface="Times New Roman"/>
                <a:sym typeface="Times New Roman"/>
              </a:rPr>
              <a:t> for the Alumni or NESA Committees</a:t>
            </a:r>
          </a:p>
          <a:p>
            <a:pPr algn="l">
              <a:lnSpc>
                <a:spcPts val="6156"/>
              </a:lnSpc>
            </a:pPr>
            <a:endParaRPr lang="en-US" sz="3600" dirty="0">
              <a:solidFill>
                <a:srgbClr val="003366"/>
              </a:solidFill>
              <a:latin typeface="Times New Roman"/>
              <a:ea typeface="Times New Roman"/>
              <a:cs typeface="Times New Roman"/>
              <a:sym typeface="Times New Roman"/>
            </a:endParaRPr>
          </a:p>
          <a:p>
            <a:pPr marL="949361" lvl="1" indent="-474681" algn="l">
              <a:lnSpc>
                <a:spcPts val="6156"/>
              </a:lnSpc>
              <a:buFont typeface="Arial"/>
              <a:buChar char="•"/>
            </a:pPr>
            <a:r>
              <a:rPr lang="en-US" sz="3600" dirty="0">
                <a:solidFill>
                  <a:srgbClr val="003366"/>
                </a:solidFill>
                <a:latin typeface="Times New Roman"/>
                <a:ea typeface="Times New Roman"/>
                <a:cs typeface="Times New Roman"/>
                <a:sym typeface="Times New Roman"/>
              </a:rPr>
              <a:t>That vision guides your plans on how to organize your committee</a:t>
            </a:r>
          </a:p>
        </p:txBody>
      </p:sp>
      <p:grpSp>
        <p:nvGrpSpPr>
          <p:cNvPr id="9" name="Group 8">
            <a:extLst>
              <a:ext uri="{FF2B5EF4-FFF2-40B4-BE49-F238E27FC236}">
                <a16:creationId xmlns:a16="http://schemas.microsoft.com/office/drawing/2014/main" id="{0B0DED52-7288-D7DD-08E4-57D4E3157C3D}"/>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D95904D7-5767-603D-9666-970E998B037D}"/>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11" name="Freeform 7">
              <a:extLst>
                <a:ext uri="{FF2B5EF4-FFF2-40B4-BE49-F238E27FC236}">
                  <a16:creationId xmlns:a16="http://schemas.microsoft.com/office/drawing/2014/main" id="{D6603203-1702-4924-5351-637BC33D1405}"/>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Freeform 7"/>
          <p:cNvSpPr/>
          <p:nvPr/>
        </p:nvSpPr>
        <p:spPr>
          <a:xfrm>
            <a:off x="4053228" y="3279210"/>
            <a:ext cx="10181544" cy="5816454"/>
          </a:xfrm>
          <a:custGeom>
            <a:avLst/>
            <a:gdLst/>
            <a:ahLst/>
            <a:cxnLst/>
            <a:rect l="l" t="t" r="r" b="b"/>
            <a:pathLst>
              <a:path w="10181544" h="5816454">
                <a:moveTo>
                  <a:pt x="0" y="0"/>
                </a:moveTo>
                <a:lnTo>
                  <a:pt x="10181544" y="0"/>
                </a:lnTo>
                <a:lnTo>
                  <a:pt x="10181544" y="5816455"/>
                </a:lnTo>
                <a:lnTo>
                  <a:pt x="0" y="5816455"/>
                </a:lnTo>
                <a:lnTo>
                  <a:pt x="0" y="0"/>
                </a:lnTo>
                <a:close/>
              </a:path>
            </a:pathLst>
          </a:custGeom>
          <a:blipFill>
            <a:blip r:embed="rId5"/>
            <a:stretch>
              <a:fillRect/>
            </a:stretch>
          </a:blipFill>
        </p:spPr>
        <p:txBody>
          <a:bodyPr/>
          <a:lstStyle/>
          <a:p>
            <a:endParaRPr lang="en-US" dirty="0"/>
          </a:p>
        </p:txBody>
      </p:sp>
      <p:sp>
        <p:nvSpPr>
          <p:cNvPr id="8" name="TextBox 8"/>
          <p:cNvSpPr txBox="1"/>
          <p:nvPr/>
        </p:nvSpPr>
        <p:spPr>
          <a:xfrm>
            <a:off x="1028700" y="733425"/>
            <a:ext cx="10097899" cy="1461762"/>
          </a:xfrm>
          <a:prstGeom prst="rect">
            <a:avLst/>
          </a:prstGeom>
        </p:spPr>
        <p:txBody>
          <a:bodyPr lIns="0" tIns="0" rIns="0" bIns="0" rtlCol="0" anchor="t">
            <a:spAutoFit/>
          </a:bodyPr>
          <a:lstStyle/>
          <a:p>
            <a:pPr algn="ctr">
              <a:lnSpc>
                <a:spcPts val="10780"/>
              </a:lnSpc>
            </a:pPr>
            <a:r>
              <a:rPr lang="en-US" sz="7700" b="1" dirty="0">
                <a:solidFill>
                  <a:srgbClr val="003366"/>
                </a:solidFill>
                <a:latin typeface="Times New Roman Bold"/>
                <a:ea typeface="Times New Roman Bold"/>
                <a:cs typeface="Times New Roman Bold"/>
                <a:sym typeface="Times New Roman Bold"/>
              </a:rPr>
              <a:t>The Alumni Association</a:t>
            </a:r>
          </a:p>
        </p:txBody>
      </p:sp>
      <p:sp>
        <p:nvSpPr>
          <p:cNvPr id="9" name="TextBox 9"/>
          <p:cNvSpPr txBox="1"/>
          <p:nvPr/>
        </p:nvSpPr>
        <p:spPr>
          <a:xfrm>
            <a:off x="1028700" y="2228850"/>
            <a:ext cx="13647345" cy="728469"/>
          </a:xfrm>
          <a:prstGeom prst="rect">
            <a:avLst/>
          </a:prstGeom>
        </p:spPr>
        <p:txBody>
          <a:bodyPr lIns="0" tIns="0" rIns="0" bIns="0" rtlCol="0" anchor="t">
            <a:spAutoFit/>
          </a:bodyPr>
          <a:lstStyle/>
          <a:p>
            <a:pPr marL="949361" lvl="1" indent="-474681" algn="l">
              <a:lnSpc>
                <a:spcPts val="6156"/>
              </a:lnSpc>
              <a:buFont typeface="Arial"/>
              <a:buChar char="•"/>
            </a:pPr>
            <a:r>
              <a:rPr lang="en-US" sz="4397" dirty="0">
                <a:solidFill>
                  <a:srgbClr val="003366"/>
                </a:solidFill>
                <a:latin typeface="Times New Roman"/>
                <a:ea typeface="Times New Roman"/>
                <a:cs typeface="Times New Roman"/>
                <a:sym typeface="Times New Roman"/>
                <a:hlinkClick r:id="rId6"/>
              </a:rPr>
              <a:t>https://scoutingalumni.org/</a:t>
            </a:r>
            <a:r>
              <a:rPr lang="en-US" sz="4397" dirty="0">
                <a:solidFill>
                  <a:srgbClr val="003366"/>
                </a:solidFill>
                <a:latin typeface="Times New Roman"/>
                <a:ea typeface="Times New Roman"/>
                <a:cs typeface="Times New Roman"/>
                <a:sym typeface="Times New Roman"/>
              </a:rPr>
              <a:t>  </a:t>
            </a:r>
          </a:p>
        </p:txBody>
      </p:sp>
      <p:grpSp>
        <p:nvGrpSpPr>
          <p:cNvPr id="10" name="Group 9">
            <a:extLst>
              <a:ext uri="{FF2B5EF4-FFF2-40B4-BE49-F238E27FC236}">
                <a16:creationId xmlns:a16="http://schemas.microsoft.com/office/drawing/2014/main" id="{E0F80EC6-C79C-5979-E3D2-8E1CFFE18C30}"/>
              </a:ext>
            </a:extLst>
          </p:cNvPr>
          <p:cNvGrpSpPr/>
          <p:nvPr/>
        </p:nvGrpSpPr>
        <p:grpSpPr>
          <a:xfrm>
            <a:off x="0" y="8131578"/>
            <a:ext cx="3694280" cy="2132562"/>
            <a:chOff x="0" y="8131578"/>
            <a:chExt cx="3694280" cy="2132562"/>
          </a:xfrm>
        </p:grpSpPr>
        <p:sp>
          <p:nvSpPr>
            <p:cNvPr id="11" name="Freeform 6">
              <a:extLst>
                <a:ext uri="{FF2B5EF4-FFF2-40B4-BE49-F238E27FC236}">
                  <a16:creationId xmlns:a16="http://schemas.microsoft.com/office/drawing/2014/main" id="{1B61022E-A5FB-F8AE-2AB9-B1C2898DD563}"/>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7"/>
              <a:stretch>
                <a:fillRect/>
              </a:stretch>
            </a:blipFill>
          </p:spPr>
          <p:txBody>
            <a:bodyPr/>
            <a:lstStyle/>
            <a:p>
              <a:endParaRPr lang="en-US" dirty="0"/>
            </a:p>
          </p:txBody>
        </p:sp>
        <p:sp>
          <p:nvSpPr>
            <p:cNvPr id="12" name="Freeform 7">
              <a:extLst>
                <a:ext uri="{FF2B5EF4-FFF2-40B4-BE49-F238E27FC236}">
                  <a16:creationId xmlns:a16="http://schemas.microsoft.com/office/drawing/2014/main" id="{1EC8EF05-7D54-7F16-858D-8461AC8ABCC5}"/>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8"/>
              <a:stretch>
                <a:fillRect/>
              </a:stretch>
            </a:blipFill>
          </p:spPr>
          <p:txBody>
            <a:bodyPr/>
            <a:lstStyle/>
            <a:p>
              <a:endParaRPr lang="en-US"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733425"/>
            <a:ext cx="11468100" cy="1270220"/>
          </a:xfrm>
          <a:prstGeom prst="rect">
            <a:avLst/>
          </a:prstGeom>
        </p:spPr>
        <p:txBody>
          <a:bodyPr wrap="square" lIns="0" tIns="0" rIns="0" bIns="0" rtlCol="0" anchor="t">
            <a:spAutoFit/>
          </a:bodyPr>
          <a:lstStyle/>
          <a:p>
            <a:pPr algn="ctr">
              <a:lnSpc>
                <a:spcPts val="10780"/>
              </a:lnSpc>
            </a:pPr>
            <a:r>
              <a:rPr lang="en-US" sz="7700" b="1" dirty="0">
                <a:solidFill>
                  <a:srgbClr val="003366"/>
                </a:solidFill>
                <a:latin typeface="Times New Roman Bold"/>
                <a:ea typeface="Times New Roman Bold"/>
                <a:cs typeface="Times New Roman Bold"/>
                <a:sym typeface="Times New Roman Bold"/>
              </a:rPr>
              <a:t>Every Council is Different</a:t>
            </a:r>
          </a:p>
        </p:txBody>
      </p:sp>
      <p:sp>
        <p:nvSpPr>
          <p:cNvPr id="8" name="TextBox 8"/>
          <p:cNvSpPr txBox="1"/>
          <p:nvPr/>
        </p:nvSpPr>
        <p:spPr>
          <a:xfrm>
            <a:off x="1028700" y="2200275"/>
            <a:ext cx="13647345" cy="4594931"/>
          </a:xfrm>
          <a:prstGeom prst="rect">
            <a:avLst/>
          </a:prstGeom>
        </p:spPr>
        <p:txBody>
          <a:bodyPr lIns="0" tIns="0" rIns="0" bIns="0" rtlCol="0" anchor="t">
            <a:spAutoFit/>
          </a:bodyPr>
          <a:lstStyle/>
          <a:p>
            <a:pPr marL="1100488" lvl="1" indent="-550244" algn="l">
              <a:lnSpc>
                <a:spcPts val="7136"/>
              </a:lnSpc>
              <a:buFont typeface="Arial"/>
              <a:buChar char="•"/>
            </a:pPr>
            <a:r>
              <a:rPr lang="en-US" sz="5097" dirty="0">
                <a:solidFill>
                  <a:srgbClr val="003366"/>
                </a:solidFill>
                <a:latin typeface="Times New Roman"/>
                <a:ea typeface="Times New Roman"/>
                <a:cs typeface="Times New Roman"/>
                <a:sym typeface="Times New Roman"/>
              </a:rPr>
              <a:t>Each council is different, so each Alumni or NESA committee should be different </a:t>
            </a:r>
          </a:p>
          <a:p>
            <a:pPr algn="l">
              <a:lnSpc>
                <a:spcPts val="7136"/>
              </a:lnSpc>
            </a:pPr>
            <a:endParaRPr lang="en-US" sz="5097" dirty="0">
              <a:solidFill>
                <a:srgbClr val="003366"/>
              </a:solidFill>
              <a:latin typeface="Times New Roman"/>
              <a:ea typeface="Times New Roman"/>
              <a:cs typeface="Times New Roman"/>
              <a:sym typeface="Times New Roman"/>
            </a:endParaRPr>
          </a:p>
          <a:p>
            <a:pPr marL="1100488" lvl="1" indent="-550244" algn="l">
              <a:lnSpc>
                <a:spcPts val="7136"/>
              </a:lnSpc>
              <a:buFont typeface="Arial"/>
              <a:buChar char="•"/>
            </a:pPr>
            <a:r>
              <a:rPr lang="en-US" sz="5097" dirty="0">
                <a:solidFill>
                  <a:srgbClr val="003366"/>
                </a:solidFill>
                <a:latin typeface="Times New Roman"/>
                <a:ea typeface="Times New Roman"/>
                <a:cs typeface="Times New Roman"/>
                <a:sym typeface="Times New Roman"/>
              </a:rPr>
              <a:t>Rather than build a committee and figure out what you are going to do, reverse the process! </a:t>
            </a:r>
          </a:p>
        </p:txBody>
      </p:sp>
      <p:grpSp>
        <p:nvGrpSpPr>
          <p:cNvPr id="9" name="Group 8">
            <a:extLst>
              <a:ext uri="{FF2B5EF4-FFF2-40B4-BE49-F238E27FC236}">
                <a16:creationId xmlns:a16="http://schemas.microsoft.com/office/drawing/2014/main" id="{59408E5F-D8F9-854F-90D5-19394C480005}"/>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CA0B8AE9-AF1D-0B62-80F4-90AE828A5E42}"/>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11" name="Freeform 7">
              <a:extLst>
                <a:ext uri="{FF2B5EF4-FFF2-40B4-BE49-F238E27FC236}">
                  <a16:creationId xmlns:a16="http://schemas.microsoft.com/office/drawing/2014/main" id="{A824988B-F072-C995-3B7D-0926CEAF293A}"/>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676045" y="0"/>
            <a:ext cx="9425464" cy="10287000"/>
            <a:chOff x="0" y="0"/>
            <a:chExt cx="12567285" cy="13716000"/>
          </a:xfrm>
        </p:grpSpPr>
        <p:sp>
          <p:nvSpPr>
            <p:cNvPr id="3" name="Freeform 3"/>
            <p:cNvSpPr/>
            <p:nvPr/>
          </p:nvSpPr>
          <p:spPr>
            <a:xfrm>
              <a:off x="0" y="0"/>
              <a:ext cx="12567285" cy="13716000"/>
            </a:xfrm>
            <a:custGeom>
              <a:avLst/>
              <a:gdLst/>
              <a:ahLst/>
              <a:cxnLst/>
              <a:rect l="l" t="t" r="r" b="b"/>
              <a:pathLst>
                <a:path w="12567285" h="13716000">
                  <a:moveTo>
                    <a:pt x="0" y="0"/>
                  </a:moveTo>
                  <a:lnTo>
                    <a:pt x="12567285" y="0"/>
                  </a:lnTo>
                  <a:lnTo>
                    <a:pt x="12567285" y="13716000"/>
                  </a:lnTo>
                  <a:lnTo>
                    <a:pt x="0" y="13716000"/>
                  </a:lnTo>
                  <a:lnTo>
                    <a:pt x="0" y="0"/>
                  </a:lnTo>
                  <a:close/>
                </a:path>
              </a:pathLst>
            </a:custGeom>
            <a:blipFill>
              <a:blip r:embed="rId3"/>
              <a:stretch>
                <a:fillRect/>
              </a:stretch>
            </a:blipFill>
          </p:spPr>
          <p:txBody>
            <a:bodyPr/>
            <a:lstStyle/>
            <a:p>
              <a:endParaRPr lang="en-US" dirty="0"/>
            </a:p>
          </p:txBody>
        </p:sp>
        <p:sp>
          <p:nvSpPr>
            <p:cNvPr id="4" name="Freeform 4"/>
            <p:cNvSpPr/>
            <p:nvPr/>
          </p:nvSpPr>
          <p:spPr>
            <a:xfrm>
              <a:off x="2409872" y="0"/>
              <a:ext cx="2954712" cy="13716000"/>
            </a:xfrm>
            <a:custGeom>
              <a:avLst/>
              <a:gdLst/>
              <a:ahLst/>
              <a:cxnLst/>
              <a:rect l="l" t="t" r="r" b="b"/>
              <a:pathLst>
                <a:path w="2954712" h="13716000">
                  <a:moveTo>
                    <a:pt x="0" y="0"/>
                  </a:moveTo>
                  <a:lnTo>
                    <a:pt x="2954712" y="0"/>
                  </a:lnTo>
                  <a:lnTo>
                    <a:pt x="2954712" y="13716000"/>
                  </a:lnTo>
                  <a:lnTo>
                    <a:pt x="0" y="13716000"/>
                  </a:lnTo>
                  <a:lnTo>
                    <a:pt x="0" y="0"/>
                  </a:lnTo>
                  <a:close/>
                </a:path>
              </a:pathLst>
            </a:custGeom>
            <a:blipFill>
              <a:blip r:embed="rId4"/>
              <a:stretch>
                <a:fillRect t="-13429" r="-5263" b="-13429"/>
              </a:stretch>
            </a:blipFill>
          </p:spPr>
          <p:txBody>
            <a:bodyPr/>
            <a:lstStyle/>
            <a:p>
              <a:endParaRPr lang="en-US" dirty="0"/>
            </a:p>
          </p:txBody>
        </p:sp>
      </p:grpSp>
      <p:sp>
        <p:nvSpPr>
          <p:cNvPr id="7" name="TextBox 7"/>
          <p:cNvSpPr txBox="1"/>
          <p:nvPr/>
        </p:nvSpPr>
        <p:spPr>
          <a:xfrm>
            <a:off x="1028700" y="733425"/>
            <a:ext cx="10808643" cy="1461762"/>
          </a:xfrm>
          <a:prstGeom prst="rect">
            <a:avLst/>
          </a:prstGeom>
        </p:spPr>
        <p:txBody>
          <a:bodyPr lIns="0" tIns="0" rIns="0" bIns="0" rtlCol="0" anchor="t">
            <a:spAutoFit/>
          </a:bodyPr>
          <a:lstStyle/>
          <a:p>
            <a:pPr algn="ctr">
              <a:lnSpc>
                <a:spcPts val="10780"/>
              </a:lnSpc>
            </a:pPr>
            <a:r>
              <a:rPr lang="en-US" sz="7700" b="1" dirty="0">
                <a:solidFill>
                  <a:srgbClr val="003366"/>
                </a:solidFill>
                <a:latin typeface="Times New Roman Bold"/>
                <a:ea typeface="Times New Roman Bold"/>
                <a:cs typeface="Times New Roman Bold"/>
                <a:sym typeface="Times New Roman Bold"/>
              </a:rPr>
              <a:t>Alumni/NESA Programs</a:t>
            </a:r>
          </a:p>
        </p:txBody>
      </p:sp>
      <p:sp>
        <p:nvSpPr>
          <p:cNvPr id="8" name="TextBox 8"/>
          <p:cNvSpPr txBox="1"/>
          <p:nvPr/>
        </p:nvSpPr>
        <p:spPr>
          <a:xfrm>
            <a:off x="1028700" y="2219325"/>
            <a:ext cx="13647345" cy="5862391"/>
          </a:xfrm>
          <a:prstGeom prst="rect">
            <a:avLst/>
          </a:prstGeom>
        </p:spPr>
        <p:txBody>
          <a:bodyPr lIns="0" tIns="0" rIns="0" bIns="0" rtlCol="0" anchor="t">
            <a:spAutoFit/>
          </a:bodyPr>
          <a:lstStyle/>
          <a:p>
            <a:pPr marL="1014130" lvl="1" indent="-507065" algn="l">
              <a:lnSpc>
                <a:spcPts val="6576"/>
              </a:lnSpc>
              <a:buFont typeface="Arial"/>
              <a:buChar char="•"/>
            </a:pPr>
            <a:r>
              <a:rPr lang="en-US" sz="4697" dirty="0">
                <a:solidFill>
                  <a:srgbClr val="003366"/>
                </a:solidFill>
                <a:latin typeface="Times New Roman"/>
                <a:ea typeface="Times New Roman"/>
                <a:cs typeface="Times New Roman"/>
                <a:sym typeface="Times New Roman"/>
              </a:rPr>
              <a:t>Programming offered </a:t>
            </a:r>
          </a:p>
          <a:p>
            <a:pPr marL="2028260" lvl="2" indent="-676087" algn="l">
              <a:lnSpc>
                <a:spcPts val="6576"/>
              </a:lnSpc>
              <a:buFont typeface="Arial"/>
              <a:buChar char="⚬"/>
            </a:pPr>
            <a:r>
              <a:rPr lang="en-US" sz="4697" dirty="0">
                <a:solidFill>
                  <a:srgbClr val="003366"/>
                </a:solidFill>
                <a:latin typeface="Times New Roman"/>
                <a:ea typeface="Times New Roman"/>
                <a:cs typeface="Times New Roman"/>
                <a:sym typeface="Times New Roman"/>
              </a:rPr>
              <a:t>Scouting Events </a:t>
            </a:r>
          </a:p>
          <a:p>
            <a:pPr marL="3042389" lvl="3" indent="-760597" algn="l">
              <a:lnSpc>
                <a:spcPts val="6576"/>
              </a:lnSpc>
              <a:buFont typeface="Arial"/>
              <a:buChar char="￭"/>
            </a:pPr>
            <a:r>
              <a:rPr lang="en-US" sz="4697" dirty="0">
                <a:solidFill>
                  <a:srgbClr val="003366"/>
                </a:solidFill>
                <a:latin typeface="Times New Roman"/>
                <a:ea typeface="Times New Roman"/>
                <a:cs typeface="Times New Roman"/>
                <a:sym typeface="Times New Roman"/>
              </a:rPr>
              <a:t>Alumni or Eagle Scout recognition events </a:t>
            </a:r>
          </a:p>
          <a:p>
            <a:pPr marL="3042389" lvl="3" indent="-760597" algn="l">
              <a:lnSpc>
                <a:spcPts val="6576"/>
              </a:lnSpc>
              <a:buFont typeface="Arial"/>
              <a:buChar char="￭"/>
            </a:pPr>
            <a:r>
              <a:rPr lang="en-US" sz="4697" dirty="0">
                <a:solidFill>
                  <a:srgbClr val="003366"/>
                </a:solidFill>
                <a:latin typeface="Times New Roman"/>
                <a:ea typeface="Times New Roman"/>
                <a:cs typeface="Times New Roman"/>
                <a:sym typeface="Times New Roman"/>
              </a:rPr>
              <a:t>Support at district and council events  </a:t>
            </a:r>
          </a:p>
          <a:p>
            <a:pPr marL="2028260" lvl="2" indent="-676087" algn="l">
              <a:lnSpc>
                <a:spcPts val="6576"/>
              </a:lnSpc>
              <a:buFont typeface="Arial"/>
              <a:buChar char="⚬"/>
            </a:pPr>
            <a:r>
              <a:rPr lang="en-US" sz="4697" dirty="0">
                <a:solidFill>
                  <a:srgbClr val="003366"/>
                </a:solidFill>
                <a:latin typeface="Times New Roman"/>
                <a:ea typeface="Times New Roman"/>
                <a:cs typeface="Times New Roman"/>
                <a:sym typeface="Times New Roman"/>
              </a:rPr>
              <a:t>Service Events </a:t>
            </a:r>
          </a:p>
          <a:p>
            <a:pPr marL="3042389" lvl="3" indent="-760597" algn="l">
              <a:lnSpc>
                <a:spcPts val="6576"/>
              </a:lnSpc>
              <a:buFont typeface="Arial"/>
              <a:buChar char="￭"/>
            </a:pPr>
            <a:r>
              <a:rPr lang="en-US" sz="4697" dirty="0">
                <a:solidFill>
                  <a:srgbClr val="003366"/>
                </a:solidFill>
                <a:latin typeface="Times New Roman"/>
                <a:ea typeface="Times New Roman"/>
                <a:cs typeface="Times New Roman"/>
                <a:sym typeface="Times New Roman"/>
              </a:rPr>
              <a:t>For Scouting like camp service days</a:t>
            </a:r>
          </a:p>
          <a:p>
            <a:pPr marL="3042389" lvl="3" indent="-760597" algn="l">
              <a:lnSpc>
                <a:spcPts val="6576"/>
              </a:lnSpc>
              <a:buFont typeface="Arial"/>
              <a:buChar char="￭"/>
            </a:pPr>
            <a:r>
              <a:rPr lang="en-US" sz="4697" dirty="0">
                <a:solidFill>
                  <a:srgbClr val="003366"/>
                </a:solidFill>
                <a:latin typeface="Times New Roman"/>
                <a:ea typeface="Times New Roman"/>
                <a:cs typeface="Times New Roman"/>
                <a:sym typeface="Times New Roman"/>
              </a:rPr>
              <a:t>For the community at large </a:t>
            </a:r>
          </a:p>
        </p:txBody>
      </p:sp>
      <p:grpSp>
        <p:nvGrpSpPr>
          <p:cNvPr id="9" name="Group 8">
            <a:extLst>
              <a:ext uri="{FF2B5EF4-FFF2-40B4-BE49-F238E27FC236}">
                <a16:creationId xmlns:a16="http://schemas.microsoft.com/office/drawing/2014/main" id="{DBB426AF-A10F-52B8-42D6-7D9FB9934C22}"/>
              </a:ext>
            </a:extLst>
          </p:cNvPr>
          <p:cNvGrpSpPr/>
          <p:nvPr/>
        </p:nvGrpSpPr>
        <p:grpSpPr>
          <a:xfrm>
            <a:off x="0" y="8131578"/>
            <a:ext cx="3694280" cy="2132562"/>
            <a:chOff x="0" y="8131578"/>
            <a:chExt cx="3694280" cy="2132562"/>
          </a:xfrm>
        </p:grpSpPr>
        <p:sp>
          <p:nvSpPr>
            <p:cNvPr id="10" name="Freeform 6">
              <a:extLst>
                <a:ext uri="{FF2B5EF4-FFF2-40B4-BE49-F238E27FC236}">
                  <a16:creationId xmlns:a16="http://schemas.microsoft.com/office/drawing/2014/main" id="{4BB107EE-1B1A-F85A-EB3F-5FDD0927BCF5}"/>
                </a:ext>
              </a:extLst>
            </p:cNvPr>
            <p:cNvSpPr/>
            <p:nvPr/>
          </p:nvSpPr>
          <p:spPr>
            <a:xfrm>
              <a:off x="2085059" y="8131578"/>
              <a:ext cx="1609221" cy="2132562"/>
            </a:xfrm>
            <a:custGeom>
              <a:avLst/>
              <a:gdLst/>
              <a:ahLst/>
              <a:cxnLst/>
              <a:rect l="l" t="t" r="r" b="b"/>
              <a:pathLst>
                <a:path w="1770643" h="2434210">
                  <a:moveTo>
                    <a:pt x="0" y="0"/>
                  </a:moveTo>
                  <a:lnTo>
                    <a:pt x="1770642" y="0"/>
                  </a:lnTo>
                  <a:lnTo>
                    <a:pt x="1770642" y="2434210"/>
                  </a:lnTo>
                  <a:lnTo>
                    <a:pt x="0" y="2434210"/>
                  </a:lnTo>
                  <a:lnTo>
                    <a:pt x="0" y="0"/>
                  </a:lnTo>
                  <a:close/>
                </a:path>
              </a:pathLst>
            </a:custGeom>
            <a:blipFill>
              <a:blip r:embed="rId5"/>
              <a:stretch>
                <a:fillRect/>
              </a:stretch>
            </a:blipFill>
          </p:spPr>
          <p:txBody>
            <a:bodyPr/>
            <a:lstStyle/>
            <a:p>
              <a:endParaRPr lang="en-US" dirty="0"/>
            </a:p>
          </p:txBody>
        </p:sp>
        <p:sp>
          <p:nvSpPr>
            <p:cNvPr id="11" name="Freeform 7">
              <a:extLst>
                <a:ext uri="{FF2B5EF4-FFF2-40B4-BE49-F238E27FC236}">
                  <a16:creationId xmlns:a16="http://schemas.microsoft.com/office/drawing/2014/main" id="{7D9FDD12-AA74-0792-F843-0F55B9D0699B}"/>
                </a:ext>
              </a:extLst>
            </p:cNvPr>
            <p:cNvSpPr/>
            <p:nvPr/>
          </p:nvSpPr>
          <p:spPr>
            <a:xfrm>
              <a:off x="0" y="8131578"/>
              <a:ext cx="2132562" cy="2132562"/>
            </a:xfrm>
            <a:custGeom>
              <a:avLst/>
              <a:gdLst/>
              <a:ahLst/>
              <a:cxnLst/>
              <a:rect l="l" t="t" r="r" b="b"/>
              <a:pathLst>
                <a:path w="2132562" h="2132562">
                  <a:moveTo>
                    <a:pt x="0" y="0"/>
                  </a:moveTo>
                  <a:lnTo>
                    <a:pt x="2132563" y="0"/>
                  </a:lnTo>
                  <a:lnTo>
                    <a:pt x="2132563" y="2132562"/>
                  </a:lnTo>
                  <a:lnTo>
                    <a:pt x="0" y="2132562"/>
                  </a:lnTo>
                  <a:lnTo>
                    <a:pt x="0" y="0"/>
                  </a:lnTo>
                  <a:close/>
                </a:path>
              </a:pathLst>
            </a:custGeom>
            <a:blipFill>
              <a:blip r:embed="rId6"/>
              <a:stretch>
                <a:fillRect/>
              </a:stretch>
            </a:blipFill>
          </p:spPr>
          <p:txBody>
            <a:bodyPr/>
            <a:lstStyle/>
            <a:p>
              <a:endParaRPr lang="en-US"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580</TotalTime>
  <Words>2640</Words>
  <Application>Microsoft Macintosh PowerPoint</Application>
  <PresentationFormat>Custom</PresentationFormat>
  <Paragraphs>214</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Times New Roman Bold</vt:lpstr>
      <vt:lpstr>Calibri</vt:lpstr>
      <vt:lpstr>Aptos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 1 Training Presentation</dc:title>
  <cp:lastModifiedBy>Trevor Bormann</cp:lastModifiedBy>
  <cp:revision>35</cp:revision>
  <cp:lastPrinted>2024-12-01T21:11:56Z</cp:lastPrinted>
  <dcterms:created xsi:type="dcterms:W3CDTF">2006-08-16T00:00:00Z</dcterms:created>
  <dcterms:modified xsi:type="dcterms:W3CDTF">2024-12-02T20:59:39Z</dcterms:modified>
  <dc:identifier>DAGXB1TfmhA</dc:identifier>
</cp:coreProperties>
</file>