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0" r:id="rId6"/>
    <p:sldId id="261" r:id="rId7"/>
    <p:sldId id="262" r:id="rId8"/>
    <p:sldId id="271" r:id="rId9"/>
    <p:sldId id="263" r:id="rId10"/>
    <p:sldId id="272" r:id="rId11"/>
    <p:sldId id="273" r:id="rId12"/>
    <p:sldId id="282" r:id="rId13"/>
    <p:sldId id="284" r:id="rId14"/>
    <p:sldId id="279" r:id="rId15"/>
    <p:sldId id="285" r:id="rId16"/>
    <p:sldId id="274" r:id="rId17"/>
    <p:sldId id="280" r:id="rId18"/>
    <p:sldId id="267" r:id="rId19"/>
    <p:sldId id="275" r:id="rId20"/>
    <p:sldId id="276" r:id="rId21"/>
    <p:sldId id="266" r:id="rId22"/>
    <p:sldId id="278" r:id="rId23"/>
    <p:sldId id="268" r:id="rId24"/>
    <p:sldId id="281" r:id="rId25"/>
    <p:sldId id="286" r:id="rId26"/>
    <p:sldId id="27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851A1E"/>
    <a:srgbClr val="183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8A592-2088-4DAF-881B-E0C2D6960C33}" v="379" dt="2024-10-05T21:12:43.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7" d="100"/>
          <a:sy n="127" d="100"/>
        </p:scale>
        <p:origin x="1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5T21:00:39.440"/>
    </inkml:context>
    <inkml:brush xml:id="br0">
      <inkml:brushProperty name="width" value="0.05" units="cm"/>
      <inkml:brushProperty name="height" value="0.05" units="cm"/>
      <inkml:brushProperty name="color" value="#E71224"/>
    </inkml:brush>
  </inkml:definitions>
  <inkml:trace contextRef="#ctx0" brushRef="#br0">1 26 24575,'64'2'0,"88"14"0,-91-10 0,109-5 0,-82-2 0,-62-1 0,-1-1 0,0 0 0,45-14 0,-45 10 0,1 1 0,-1 1 0,40-2 0,-33 8 0,-1 2 0,34 7 0,-31-5 0,53 3 0,-51-9 0,60-11 0,-57 6 0,43-1 0,-31 8 0,1 2 0,58 12 0,-87-11-1365,-3-2-5461</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5ED004CA-7005-8E21-9236-D3E249114377}"/>
              </a:ext>
            </a:extLst>
          </p:cNvPr>
          <p:cNvSpPr/>
          <p:nvPr userDrawn="1"/>
        </p:nvSpPr>
        <p:spPr>
          <a:xfrm>
            <a:off x="8264444" y="-2"/>
            <a:ext cx="897615" cy="6857999"/>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851A1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7">
            <a:extLst>
              <a:ext uri="{FF2B5EF4-FFF2-40B4-BE49-F238E27FC236}">
                <a16:creationId xmlns:a16="http://schemas.microsoft.com/office/drawing/2014/main" id="{D02FC238-1C14-60C9-2F03-A899300DEB8D}"/>
              </a:ext>
            </a:extLst>
          </p:cNvPr>
          <p:cNvGrpSpPr/>
          <p:nvPr userDrawn="1"/>
        </p:nvGrpSpPr>
        <p:grpSpPr>
          <a:xfrm rot="5400000">
            <a:off x="5278188" y="2992187"/>
            <a:ext cx="6858000" cy="873625"/>
            <a:chOff x="-19444219" y="-12701"/>
            <a:chExt cx="28387471" cy="656432"/>
          </a:xfrm>
        </p:grpSpPr>
        <p:cxnSp>
          <p:nvCxnSpPr>
            <p:cNvPr id="9" name="Straight Connector 8">
              <a:extLst>
                <a:ext uri="{FF2B5EF4-FFF2-40B4-BE49-F238E27FC236}">
                  <a16:creationId xmlns:a16="http://schemas.microsoft.com/office/drawing/2014/main" id="{A980D445-06AB-0B7B-0011-F0180F379C83}"/>
                </a:ext>
              </a:extLst>
            </p:cNvPr>
            <p:cNvCxnSpPr>
              <a:cxnSpLocks/>
            </p:cNvCxnSpPr>
            <p:nvPr/>
          </p:nvCxnSpPr>
          <p:spPr>
            <a:xfrm rot="16200000" flipH="1" flipV="1">
              <a:off x="-5550502" y="-13850015"/>
              <a:ext cx="600030" cy="2838746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Freeform 14">
              <a:extLst>
                <a:ext uri="{FF2B5EF4-FFF2-40B4-BE49-F238E27FC236}">
                  <a16:creationId xmlns:a16="http://schemas.microsoft.com/office/drawing/2014/main" id="{939AECF4-AE79-F6EA-D30C-2BEB1599FB0A}"/>
                </a:ext>
              </a:extLst>
            </p:cNvPr>
            <p:cNvSpPr/>
            <p:nvPr/>
          </p:nvSpPr>
          <p:spPr>
            <a:xfrm rot="16200000">
              <a:off x="-5430610" y="-14026310"/>
              <a:ext cx="360248" cy="28387465"/>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18376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1" name="Straight Connector 10">
              <a:extLst>
                <a:ext uri="{FF2B5EF4-FFF2-40B4-BE49-F238E27FC236}">
                  <a16:creationId xmlns:a16="http://schemas.microsoft.com/office/drawing/2014/main" id="{A3860453-7F79-A832-B29E-9DE735C6E96C}"/>
                </a:ext>
              </a:extLst>
            </p:cNvPr>
            <p:cNvCxnSpPr>
              <a:cxnSpLocks/>
            </p:cNvCxnSpPr>
            <p:nvPr/>
          </p:nvCxnSpPr>
          <p:spPr>
            <a:xfrm rot="16200000" flipH="1" flipV="1">
              <a:off x="-5427538" y="-14009674"/>
              <a:ext cx="354109" cy="2838747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pic>
        <p:nvPicPr>
          <p:cNvPr id="12" name="Picture 11" descr="A blue text on a black background&#10;&#10;Description automatically generated">
            <a:extLst>
              <a:ext uri="{FF2B5EF4-FFF2-40B4-BE49-F238E27FC236}">
                <a16:creationId xmlns:a16="http://schemas.microsoft.com/office/drawing/2014/main" id="{EDAF0B31-2B6D-4106-5C9E-4AF4AC874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17" y="5627751"/>
            <a:ext cx="6392057" cy="1096154"/>
          </a:xfrm>
          <a:prstGeom prst="rect">
            <a:avLst/>
          </a:prstGeom>
        </p:spPr>
      </p:pic>
      <p:pic>
        <p:nvPicPr>
          <p:cNvPr id="13" name="Picture 12">
            <a:extLst>
              <a:ext uri="{FF2B5EF4-FFF2-40B4-BE49-F238E27FC236}">
                <a16:creationId xmlns:a16="http://schemas.microsoft.com/office/drawing/2014/main" id="{BC550275-1890-EE58-10FA-4BB5C6F74C06}"/>
              </a:ext>
            </a:extLst>
          </p:cNvPr>
          <p:cNvPicPr>
            <a:picLocks noChangeAspect="1"/>
          </p:cNvPicPr>
          <p:nvPr userDrawn="1"/>
        </p:nvPicPr>
        <p:blipFill>
          <a:blip r:embed="rId3"/>
          <a:stretch>
            <a:fillRect/>
          </a:stretch>
        </p:blipFill>
        <p:spPr>
          <a:xfrm>
            <a:off x="7853704" y="5661825"/>
            <a:ext cx="1135779" cy="1062080"/>
          </a:xfrm>
          <a:prstGeom prst="rect">
            <a:avLst/>
          </a:prstGeom>
        </p:spPr>
      </p:pic>
    </p:spTree>
    <p:extLst>
      <p:ext uri="{BB962C8B-B14F-4D97-AF65-F5344CB8AC3E}">
        <p14:creationId xmlns:p14="http://schemas.microsoft.com/office/powerpoint/2010/main" val="212465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0891" y="435429"/>
            <a:ext cx="751549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0891" y="3991429"/>
            <a:ext cx="751549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884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9025" y="322217"/>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785214" y="3382917"/>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3738" y="4183017"/>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1065078" y="1248741"/>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56315" y="2555630"/>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429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88866" y="1618480"/>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88866" y="4213940"/>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3288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477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86408" y="383178"/>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280157" y="3786778"/>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80158" y="4301026"/>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529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73625" y="2160590"/>
            <a:ext cx="7268462" cy="34651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432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6130" y="426719"/>
            <a:ext cx="1229856" cy="500742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57051" y="426719"/>
            <a:ext cx="6527436" cy="50074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024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1EE87827-D696-D8BB-5E9B-A91323B2832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7576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9458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5028" y="609600"/>
            <a:ext cx="7245532"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45028" y="2064795"/>
            <a:ext cx="3352803" cy="388316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67492" y="2064796"/>
            <a:ext cx="335280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82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359" y="609600"/>
            <a:ext cx="6818810"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5359" y="2160983"/>
            <a:ext cx="3222170" cy="576262"/>
          </a:xfrm>
        </p:spPr>
        <p:txBody>
          <a:bodyPr anchor="b">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5359" y="2737247"/>
            <a:ext cx="3222169" cy="32020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9" y="2160983"/>
            <a:ext cx="3222170" cy="576262"/>
          </a:xfrm>
        </p:spPr>
        <p:txBody>
          <a:bodyPr anchor="b">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737247"/>
            <a:ext cx="3222170" cy="32020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760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8" y="609600"/>
            <a:ext cx="7471955" cy="1320800"/>
          </a:xfrm>
        </p:spPr>
        <p:txBody>
          <a:bodyPr/>
          <a:lstStyle/>
          <a:p>
            <a:r>
              <a:rPr lang="en-US"/>
              <a:t>Click to edit Master title style</a:t>
            </a:r>
            <a:endParaRPr lang="en-US" dirty="0"/>
          </a:p>
        </p:txBody>
      </p:sp>
    </p:spTree>
    <p:extLst>
      <p:ext uri="{BB962C8B-B14F-4D97-AF65-F5344CB8AC3E}">
        <p14:creationId xmlns:p14="http://schemas.microsoft.com/office/powerpoint/2010/main" val="406689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71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605350" y="410422"/>
            <a:ext cx="4231528" cy="537206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52188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8239" y="4696097"/>
            <a:ext cx="669689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8239" y="505097"/>
            <a:ext cx="6696892"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8239" y="5262835"/>
            <a:ext cx="6696892"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45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Freeform 14">
            <a:extLst>
              <a:ext uri="{FF2B5EF4-FFF2-40B4-BE49-F238E27FC236}">
                <a16:creationId xmlns:a16="http://schemas.microsoft.com/office/drawing/2014/main" id="{615C6E65-4047-7970-96BF-6E21792E8563}"/>
              </a:ext>
            </a:extLst>
          </p:cNvPr>
          <p:cNvSpPr/>
          <p:nvPr userDrawn="1"/>
        </p:nvSpPr>
        <p:spPr>
          <a:xfrm>
            <a:off x="8270375" y="-2"/>
            <a:ext cx="891685" cy="6857999"/>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851A1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17" name="Group 16"/>
          <p:cNvGrpSpPr/>
          <p:nvPr/>
        </p:nvGrpSpPr>
        <p:grpSpPr>
          <a:xfrm rot="5400000">
            <a:off x="5278188" y="2992187"/>
            <a:ext cx="6858000" cy="873625"/>
            <a:chOff x="-19444219" y="-12701"/>
            <a:chExt cx="28387471" cy="656432"/>
          </a:xfrm>
        </p:grpSpPr>
        <p:cxnSp>
          <p:nvCxnSpPr>
            <p:cNvPr id="8" name="Straight Connector 7"/>
            <p:cNvCxnSpPr>
              <a:cxnSpLocks/>
            </p:cNvCxnSpPr>
            <p:nvPr/>
          </p:nvCxnSpPr>
          <p:spPr>
            <a:xfrm rot="16200000" flipH="1" flipV="1">
              <a:off x="-5550502" y="-13850015"/>
              <a:ext cx="600030" cy="2838746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Freeform 14"/>
            <p:cNvSpPr/>
            <p:nvPr/>
          </p:nvSpPr>
          <p:spPr>
            <a:xfrm rot="16200000">
              <a:off x="-5430610" y="-14026310"/>
              <a:ext cx="360248" cy="28387465"/>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18376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9" name="Straight Connector 8"/>
            <p:cNvCxnSpPr>
              <a:cxnSpLocks/>
            </p:cNvCxnSpPr>
            <p:nvPr/>
          </p:nvCxnSpPr>
          <p:spPr>
            <a:xfrm rot="16200000" flipH="1" flipV="1">
              <a:off x="-5427538" y="-14009674"/>
              <a:ext cx="354109" cy="2838747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873625" y="609600"/>
            <a:ext cx="7236705"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73625" y="2160590"/>
            <a:ext cx="7268462" cy="368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7" name="Picture 26" descr="A blue text on a black background&#10;&#10;Description automatically generated">
            <a:extLst>
              <a:ext uri="{FF2B5EF4-FFF2-40B4-BE49-F238E27FC236}">
                <a16:creationId xmlns:a16="http://schemas.microsoft.com/office/drawing/2014/main" id="{3F8AC6FE-2958-470B-7FBD-7A9E0B15DC0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4517" y="5644788"/>
            <a:ext cx="6392057" cy="1096154"/>
          </a:xfrm>
          <a:prstGeom prst="rect">
            <a:avLst/>
          </a:prstGeom>
        </p:spPr>
      </p:pic>
      <p:pic>
        <p:nvPicPr>
          <p:cNvPr id="32" name="Picture 31">
            <a:extLst>
              <a:ext uri="{FF2B5EF4-FFF2-40B4-BE49-F238E27FC236}">
                <a16:creationId xmlns:a16="http://schemas.microsoft.com/office/drawing/2014/main" id="{6F388D12-4A43-98BC-1B2E-05F1EFB59DFD}"/>
              </a:ext>
            </a:extLst>
          </p:cNvPr>
          <p:cNvPicPr>
            <a:picLocks noChangeAspect="1"/>
          </p:cNvPicPr>
          <p:nvPr userDrawn="1"/>
        </p:nvPicPr>
        <p:blipFill>
          <a:blip r:embed="rId19"/>
          <a:stretch>
            <a:fillRect/>
          </a:stretch>
        </p:blipFill>
        <p:spPr>
          <a:xfrm>
            <a:off x="7693458" y="5678862"/>
            <a:ext cx="1135779" cy="1062080"/>
          </a:xfrm>
          <a:prstGeom prst="rect">
            <a:avLst/>
          </a:prstGeom>
        </p:spPr>
      </p:pic>
    </p:spTree>
    <p:extLst>
      <p:ext uri="{BB962C8B-B14F-4D97-AF65-F5344CB8AC3E}">
        <p14:creationId xmlns:p14="http://schemas.microsoft.com/office/powerpoint/2010/main" val="1587073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130000"/>
        <a:buFontTx/>
        <a:buBlip>
          <a:blip r:embed="rId20"/>
        </a:buBlip>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BSAAlumniScouts"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twitter.com/BSAalumn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coutingalumni.or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my.scouting.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training.scouting.org/learning-plans/1200?bc=W3siaWQiOiIvY2F0YWxvZyIsImlzUGFyZW50Um91dGUiOnRydWUsImtpbmQiOiJscCIsInRleHQiOiIiLCJzZWFyY2hQYXJhbXMiOiIiLCJ1dWlkIjoiL2NhdGFsb2cifV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scoutingalumni.org/resources/guideboo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coutingalumni.org/get-involved/signup/"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scoutingalumni.org/get-involved/signup/"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15.png"/><Relationship Id="rId21" Type="http://schemas.openxmlformats.org/officeDocument/2006/relationships/image" Target="../media/image33.emf"/><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image" Target="../media/image14.tiff"/><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rossarnold1213@gmail.com" TargetMode="External"/><Relationship Id="rId3" Type="http://schemas.openxmlformats.org/officeDocument/2006/relationships/hyperlink" Target="https://docs.google.com/forms/d/e/1FAIpQLScOrN5xGbhVDRaeEt7-85DXwTKjpuBVJPdL5jRf_tILSw5dSA/viewform?fbclid=IwAR2p5VIefNkCq7zSG8oZF6-ITqXMxW8XDK1r3voVTY1FZvQ38JFI-5qUGqE" TargetMode="External"/><Relationship Id="rId7" Type="http://schemas.openxmlformats.org/officeDocument/2006/relationships/hyperlink" Target="mailto:jsbottorff1@gmail.com" TargetMode="External"/><Relationship Id="rId2" Type="http://schemas.openxmlformats.org/officeDocument/2006/relationships/hyperlink" Target="https://scoutingalumni.org/wp-content/uploads/2021/10/Alumni-Award-Requirements-6.1.21-Fillable.pdf" TargetMode="External"/><Relationship Id="rId1" Type="http://schemas.openxmlformats.org/officeDocument/2006/relationships/slideLayout" Target="../slideLayouts/slideLayout2.xml"/><Relationship Id="rId6" Type="http://schemas.openxmlformats.org/officeDocument/2006/relationships/hyperlink" Target="https://scoutingalumni.org/get-involved/signup/" TargetMode="External"/><Relationship Id="rId5" Type="http://schemas.openxmlformats.org/officeDocument/2006/relationships/hyperlink" Target="mailto:josephkruzan@aol.com" TargetMode="External"/><Relationship Id="rId4" Type="http://schemas.openxmlformats.org/officeDocument/2006/relationships/hyperlink" Target="mailto:bsaalumnicommittee@gmail.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ocs.google.com/forms/d/e/1FAIpQLSc9yPfTZWobzGF4Nv_INru7t42Q1pFlN6lwk6G-aO4DqrCnug/viewform?entry.1064980786=October+6,+202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bruce.Hamous@gmail.com" TargetMode="Externa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esources.scouting.org/get-involved/signu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utingalumni.org/wp-content/uploads/2021/10/Alumni-Award-Requirements-6.1.21-Fillable.pdf"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D8089B-0E7E-4521-3957-BF94830C1229}"/>
              </a:ext>
            </a:extLst>
          </p:cNvPr>
          <p:cNvSpPr txBox="1"/>
          <p:nvPr/>
        </p:nvSpPr>
        <p:spPr>
          <a:xfrm>
            <a:off x="1157287" y="235035"/>
            <a:ext cx="6829425" cy="1446550"/>
          </a:xfrm>
          <a:prstGeom prst="rect">
            <a:avLst/>
          </a:prstGeom>
          <a:noFill/>
        </p:spPr>
        <p:txBody>
          <a:bodyPr wrap="square" rtlCol="0">
            <a:spAutoFit/>
          </a:bodyPr>
          <a:lstStyle/>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Earning your </a:t>
            </a:r>
          </a:p>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BSA Alumni Award</a:t>
            </a:r>
          </a:p>
        </p:txBody>
      </p:sp>
      <p:sp>
        <p:nvSpPr>
          <p:cNvPr id="6" name="TextBox 5">
            <a:extLst>
              <a:ext uri="{FF2B5EF4-FFF2-40B4-BE49-F238E27FC236}">
                <a16:creationId xmlns:a16="http://schemas.microsoft.com/office/drawing/2014/main" id="{86E22773-6E73-B9AE-01AA-27A07EBDF4C9}"/>
              </a:ext>
            </a:extLst>
          </p:cNvPr>
          <p:cNvSpPr txBox="1"/>
          <p:nvPr/>
        </p:nvSpPr>
        <p:spPr>
          <a:xfrm>
            <a:off x="508496" y="2010687"/>
            <a:ext cx="5079752" cy="3847207"/>
          </a:xfrm>
          <a:prstGeom prst="rect">
            <a:avLst/>
          </a:prstGeom>
          <a:noFill/>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Presented by:</a:t>
            </a:r>
          </a:p>
          <a:p>
            <a:endParaRPr lang="en-US" sz="800" b="1" dirty="0">
              <a:latin typeface="Calibri" panose="020F0502020204030204" pitchFamily="34" charset="0"/>
              <a:ea typeface="Calibri" panose="020F0502020204030204" pitchFamily="34" charset="0"/>
              <a:cs typeface="Calibri" panose="020F0502020204030204" pitchFamily="34" charset="0"/>
            </a:endParaRPr>
          </a:p>
          <a:p>
            <a:r>
              <a:rPr lang="en-US" sz="2800" b="1" dirty="0">
                <a:latin typeface="Calibri" panose="020F0502020204030204" pitchFamily="34" charset="0"/>
                <a:ea typeface="Calibri" panose="020F0502020204030204" pitchFamily="34" charset="0"/>
                <a:cs typeface="Calibri" panose="020F0502020204030204" pitchFamily="34" charset="0"/>
              </a:rPr>
              <a:t>Bruce Hamous</a:t>
            </a:r>
          </a:p>
          <a:p>
            <a:r>
              <a:rPr lang="en-US" sz="2000" b="1" dirty="0">
                <a:latin typeface="Calibri" panose="020F0502020204030204" pitchFamily="34" charset="0"/>
                <a:ea typeface="Calibri" panose="020F0502020204030204" pitchFamily="34" charset="0"/>
                <a:cs typeface="Calibri" panose="020F0502020204030204" pitchFamily="34" charset="0"/>
              </a:rPr>
              <a:t>    NESA Vice President – Retail Operations</a:t>
            </a:r>
          </a:p>
          <a:p>
            <a:r>
              <a:rPr lang="en-US" sz="2000" b="1" dirty="0">
                <a:latin typeface="Calibri" panose="020F0502020204030204" pitchFamily="34" charset="0"/>
                <a:ea typeface="Calibri" panose="020F0502020204030204" pitchFamily="34" charset="0"/>
                <a:cs typeface="Calibri" panose="020F0502020204030204" pitchFamily="34" charset="0"/>
              </a:rPr>
              <a:t>    BSA Alumni Association – Central Territories </a:t>
            </a:r>
          </a:p>
          <a:p>
            <a:r>
              <a:rPr lang="en-US" sz="2000" b="1" dirty="0">
                <a:latin typeface="Calibri" panose="020F0502020204030204" pitchFamily="34" charset="0"/>
                <a:ea typeface="Calibri" panose="020F0502020204030204" pitchFamily="34" charset="0"/>
                <a:cs typeface="Calibri" panose="020F0502020204030204" pitchFamily="34" charset="0"/>
              </a:rPr>
              <a:t>            Council Support Coordinator &amp;</a:t>
            </a:r>
          </a:p>
          <a:p>
            <a:r>
              <a:rPr lang="en-US" sz="2000" b="1" dirty="0">
                <a:latin typeface="Calibri" panose="020F0502020204030204" pitchFamily="34" charset="0"/>
                <a:ea typeface="Calibri" panose="020F0502020204030204" pitchFamily="34" charset="0"/>
                <a:cs typeface="Calibri" panose="020F0502020204030204" pitchFamily="34" charset="0"/>
              </a:rPr>
              <a:t>            CST-4 Alumni Chair</a:t>
            </a:r>
          </a:p>
          <a:p>
            <a:r>
              <a:rPr lang="en-US" sz="2000" b="1" dirty="0">
                <a:latin typeface="Calibri" panose="020F0502020204030204" pitchFamily="34" charset="0"/>
                <a:ea typeface="Calibri" panose="020F0502020204030204" pitchFamily="34" charset="0"/>
                <a:cs typeface="Calibri" panose="020F0502020204030204" pitchFamily="34" charset="0"/>
              </a:rPr>
              <a:t>    Mid-Iowa Council</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800" b="1" dirty="0">
                <a:latin typeface="Calibri" panose="020F0502020204030204" pitchFamily="34" charset="0"/>
                <a:ea typeface="Calibri" panose="020F0502020204030204" pitchFamily="34" charset="0"/>
                <a:cs typeface="Calibri" panose="020F0502020204030204" pitchFamily="34" charset="0"/>
              </a:rPr>
              <a:t>Ross Arnold (Host)</a:t>
            </a:r>
          </a:p>
          <a:p>
            <a:r>
              <a:rPr lang="en-US" sz="2000" b="1" dirty="0">
                <a:latin typeface="Calibri" panose="020F0502020204030204" pitchFamily="34" charset="0"/>
                <a:ea typeface="Calibri" panose="020F0502020204030204" pitchFamily="34" charset="0"/>
                <a:cs typeface="Calibri" panose="020F0502020204030204" pitchFamily="34" charset="0"/>
              </a:rPr>
              <a:t>     NESA Vice President – Training</a:t>
            </a:r>
          </a:p>
          <a:p>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person wearing a uniform with badges&#10;&#10;Description automatically generated">
            <a:extLst>
              <a:ext uri="{FF2B5EF4-FFF2-40B4-BE49-F238E27FC236}">
                <a16:creationId xmlns:a16="http://schemas.microsoft.com/office/drawing/2014/main" id="{4257405B-E81A-CB20-5898-3AD6BE833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0" y="2432876"/>
            <a:ext cx="2254250" cy="3002831"/>
          </a:xfrm>
          <a:prstGeom prst="rect">
            <a:avLst/>
          </a:prstGeom>
        </p:spPr>
      </p:pic>
      <p:sp>
        <p:nvSpPr>
          <p:cNvPr id="9" name="TextBox 8">
            <a:extLst>
              <a:ext uri="{FF2B5EF4-FFF2-40B4-BE49-F238E27FC236}">
                <a16:creationId xmlns:a16="http://schemas.microsoft.com/office/drawing/2014/main" id="{265C5418-253F-3088-DD41-8CB60943F53A}"/>
              </a:ext>
            </a:extLst>
          </p:cNvPr>
          <p:cNvSpPr txBox="1"/>
          <p:nvPr/>
        </p:nvSpPr>
        <p:spPr>
          <a:xfrm>
            <a:off x="2006600" y="1549400"/>
            <a:ext cx="5168900" cy="52322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October 6, 2024</a:t>
            </a:r>
          </a:p>
        </p:txBody>
      </p:sp>
    </p:spTree>
    <p:extLst>
      <p:ext uri="{BB962C8B-B14F-4D97-AF65-F5344CB8AC3E}">
        <p14:creationId xmlns:p14="http://schemas.microsoft.com/office/powerpoint/2010/main" val="424326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5297A-A723-8AA0-CB0B-88754B05EF23}"/>
              </a:ext>
            </a:extLst>
          </p:cNvPr>
          <p:cNvSpPr txBox="1"/>
          <p:nvPr/>
        </p:nvSpPr>
        <p:spPr>
          <a:xfrm>
            <a:off x="775851" y="1973487"/>
            <a:ext cx="7592291" cy="461665"/>
          </a:xfrm>
          <a:prstGeom prst="rect">
            <a:avLst/>
          </a:prstGeom>
          <a:solidFill>
            <a:schemeClr val="bg1"/>
          </a:solidFill>
        </p:spPr>
        <p:txBody>
          <a:bodyPr wrap="square" rtlCol="0">
            <a:spAutoFit/>
          </a:bodyPr>
          <a:lstStyle/>
          <a:p>
            <a:pPr>
              <a:buClr>
                <a:srgbClr val="FF0000"/>
              </a:buClr>
            </a:pPr>
            <a:r>
              <a:rPr lang="en-US" sz="2400" b="1" dirty="0">
                <a:solidFill>
                  <a:srgbClr val="1C08D1"/>
                </a:solidFill>
                <a:latin typeface="Calibri"/>
              </a:rPr>
              <a:t>II. Marketing   </a:t>
            </a:r>
            <a:r>
              <a:rPr lang="en-US" sz="1800" dirty="0">
                <a:solidFill>
                  <a:schemeClr val="tx1"/>
                </a:solidFill>
                <a:latin typeface="Calibri"/>
              </a:rPr>
              <a:t>(Complete 2 of 4)</a:t>
            </a:r>
            <a:endParaRPr lang="en-US" sz="2400" b="1" dirty="0">
              <a:solidFill>
                <a:srgbClr val="1C08D1"/>
              </a:solidFill>
              <a:latin typeface="Calibri"/>
            </a:endParaRPr>
          </a:p>
        </p:txBody>
      </p:sp>
      <p:pic>
        <p:nvPicPr>
          <p:cNvPr id="4" name="Picture 4" descr="ALUMNI KNOT1">
            <a:extLst>
              <a:ext uri="{FF2B5EF4-FFF2-40B4-BE49-F238E27FC236}">
                <a16:creationId xmlns:a16="http://schemas.microsoft.com/office/drawing/2014/main" id="{72C5EDB3-F338-F2BC-B4BB-7EAE8A98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96" y="1176470"/>
            <a:ext cx="1784367" cy="79701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DF9FDD5-F505-C492-E165-16EDD7991966}"/>
              </a:ext>
            </a:extLst>
          </p:cNvPr>
          <p:cNvSpPr txBox="1">
            <a:spLocks/>
          </p:cNvSpPr>
          <p:nvPr/>
        </p:nvSpPr>
        <p:spPr bwMode="auto">
          <a:xfrm>
            <a:off x="959757" y="2413693"/>
            <a:ext cx="7224480" cy="42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1. Use activity photographs to promote BSA Alumni Association or an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alumni affinity group</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2. Make two presentations to </a:t>
            </a:r>
            <a:r>
              <a:rPr kumimoji="0" lang="en-US" sz="1800" b="1" i="0" u="none" strike="noStrike" kern="1200" cap="none" spc="0" normalizeH="0" baseline="0" noProof="0" dirty="0">
                <a:ln>
                  <a:noFill/>
                </a:ln>
                <a:solidFill>
                  <a:sysClr val="windowText" lastClr="000000"/>
                </a:solidFill>
                <a:effectLst/>
                <a:highlight>
                  <a:srgbClr val="FFFF00"/>
                </a:highlight>
                <a:uLnTx/>
                <a:uFillTx/>
                <a:latin typeface="Calibri"/>
                <a:ea typeface="+mn-ea"/>
                <a:cs typeface="+mn-cs"/>
              </a:rPr>
              <a:t>non-Scout groups</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promoting the BSA and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volunteerism</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3. Write a minimum of two paragraphs about how Scouting has impacted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your life. Share your “Scouting story” on a Scouting social media site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(unit, council, national), community blog, or letter to the editor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Facebook </a:t>
            </a:r>
            <a:r>
              <a:rPr kumimoji="0" lang="en-US" sz="1800" b="1" i="0" u="none" strike="noStrike" kern="1200" cap="none" spc="0" normalizeH="0" baseline="0" noProof="0" dirty="0">
                <a:ln>
                  <a:noFill/>
                </a:ln>
                <a:solidFill>
                  <a:srgbClr val="6699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https://www.facebook.com/BSAAlumniScouts</a:t>
            </a:r>
            <a:r>
              <a:rPr kumimoji="0" lang="en-US" sz="1800" b="1" i="0" u="none" strike="noStrike" kern="1200" cap="none" spc="0" normalizeH="0" baseline="0" noProof="0" dirty="0">
                <a:ln>
                  <a:noFill/>
                </a:ln>
                <a:solidFill>
                  <a:srgbClr val="669900"/>
                </a:solidFill>
                <a:effectLst/>
                <a:uLnTx/>
                <a:uFillTx/>
                <a:latin typeface="Calibri"/>
                <a:ea typeface="+mn-ea"/>
                <a:cs typeface="+mn-cs"/>
              </a:rPr>
              <a:t>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Twitter     </a:t>
            </a:r>
            <a:r>
              <a:rPr kumimoji="0" lang="en-US" sz="1800" b="1" i="0" u="none" strike="noStrike" kern="1200" cap="none" spc="0" normalizeH="0" baseline="0" noProof="0" dirty="0">
                <a:ln>
                  <a:noFill/>
                </a:ln>
                <a:solidFill>
                  <a:srgbClr val="6B9F25"/>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https://twitter.com/</a:t>
            </a:r>
            <a:r>
              <a:rPr kumimoji="0" lang="en-US" sz="1800" b="1" i="0" u="none" strike="noStrike" kern="1200" cap="none" spc="0" normalizeH="0" baseline="0" noProof="0" dirty="0">
                <a:ln>
                  <a:noFill/>
                </a:ln>
                <a:solidFill>
                  <a:srgbClr val="66990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BSAalumni</a:t>
            </a:r>
            <a:endParaRPr kumimoji="0" lang="en-US" sz="1800" b="1" i="0" u="none" strike="noStrike" kern="1200" cap="none" spc="0" normalizeH="0" baseline="0" noProof="0" dirty="0">
              <a:ln>
                <a:noFill/>
              </a:ln>
              <a:solidFill>
                <a:srgbClr val="6699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lang="en-US" sz="1800" b="1" dirty="0">
                <a:solidFill>
                  <a:sysClr val="windowText" lastClr="000000"/>
                </a:solidFill>
                <a:latin typeface="Calibri"/>
              </a:rPr>
              <a:t>4. Present Alumni Service Commemoration(s) to 25, 50 or 75 years to 3 qualified Alumni</a:t>
            </a:r>
            <a:endParaRPr kumimoji="0" lang="en-US" sz="18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E06303F1-52E4-6904-EFDC-9A58B09C8401}"/>
              </a:ext>
            </a:extLst>
          </p:cNvPr>
          <p:cNvPicPr>
            <a:picLocks noChangeAspect="1"/>
          </p:cNvPicPr>
          <p:nvPr/>
        </p:nvPicPr>
        <p:blipFill>
          <a:blip r:embed="rId5"/>
          <a:stretch>
            <a:fillRect/>
          </a:stretch>
        </p:blipFill>
        <p:spPr>
          <a:xfrm>
            <a:off x="1170135" y="208543"/>
            <a:ext cx="6803726" cy="1176630"/>
          </a:xfrm>
          <a:prstGeom prst="rect">
            <a:avLst/>
          </a:prstGeom>
        </p:spPr>
      </p:pic>
    </p:spTree>
    <p:extLst>
      <p:ext uri="{BB962C8B-B14F-4D97-AF65-F5344CB8AC3E}">
        <p14:creationId xmlns:p14="http://schemas.microsoft.com/office/powerpoint/2010/main" val="95123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5297A-A723-8AA0-CB0B-88754B05EF23}"/>
              </a:ext>
            </a:extLst>
          </p:cNvPr>
          <p:cNvSpPr txBox="1"/>
          <p:nvPr/>
        </p:nvSpPr>
        <p:spPr>
          <a:xfrm>
            <a:off x="775854" y="2178537"/>
            <a:ext cx="7592291" cy="461665"/>
          </a:xfrm>
          <a:prstGeom prst="rect">
            <a:avLst/>
          </a:prstGeom>
          <a:solidFill>
            <a:schemeClr val="bg1"/>
          </a:solidFill>
        </p:spPr>
        <p:txBody>
          <a:bodyPr wrap="square" rtlCol="0">
            <a:spAutoFit/>
          </a:bodyPr>
          <a:lstStyle/>
          <a:p>
            <a:pPr>
              <a:buClr>
                <a:srgbClr val="FF0000"/>
              </a:buClr>
            </a:pPr>
            <a:r>
              <a:rPr lang="en-US" sz="2400" b="1" dirty="0">
                <a:solidFill>
                  <a:srgbClr val="1C08D1"/>
                </a:solidFill>
                <a:latin typeface="Calibri"/>
              </a:rPr>
              <a:t>III. Mentoring   </a:t>
            </a:r>
            <a:r>
              <a:rPr lang="en-US" sz="1800" dirty="0">
                <a:solidFill>
                  <a:schemeClr val="tx1"/>
                </a:solidFill>
                <a:latin typeface="Calibri"/>
              </a:rPr>
              <a:t>(Complete 3 of 5)</a:t>
            </a:r>
            <a:endParaRPr lang="en-US" sz="2400" b="1" dirty="0">
              <a:solidFill>
                <a:srgbClr val="1C08D1"/>
              </a:solidFill>
              <a:latin typeface="Calibri"/>
            </a:endParaRPr>
          </a:p>
        </p:txBody>
      </p:sp>
      <p:pic>
        <p:nvPicPr>
          <p:cNvPr id="4" name="Picture 4" descr="ALUMNI KNOT1">
            <a:extLst>
              <a:ext uri="{FF2B5EF4-FFF2-40B4-BE49-F238E27FC236}">
                <a16:creationId xmlns:a16="http://schemas.microsoft.com/office/drawing/2014/main" id="{72C5EDB3-F338-F2BC-B4BB-7EAE8A98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96" y="1239473"/>
            <a:ext cx="1784367" cy="7970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BE53B5C-F51A-1F29-8BBD-7F09303B8648}"/>
              </a:ext>
            </a:extLst>
          </p:cNvPr>
          <p:cNvSpPr>
            <a:spLocks noGrp="1"/>
          </p:cNvSpPr>
          <p:nvPr>
            <p:ph idx="1"/>
          </p:nvPr>
        </p:nvSpPr>
        <p:spPr>
          <a:xfrm>
            <a:off x="917858" y="2704615"/>
            <a:ext cx="7590955" cy="2795801"/>
          </a:xfrm>
        </p:spPr>
        <p:txBody>
          <a:bodyPr>
            <a:noAutofit/>
          </a:bodyPr>
          <a:lstStyle/>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1. Give a tour of the BSA Alumni Association website to a gathering of alumni</a:t>
            </a:r>
          </a:p>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2. Assist three alumni in updating their profile </a:t>
            </a:r>
            <a:r>
              <a:rPr lang="en-US" b="1"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www.scoutingalumni.org</a:t>
            </a:r>
            <a:r>
              <a:rPr lang="en-US" b="1" dirty="0">
                <a:solidFill>
                  <a:srgbClr val="6699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    including alumni affinity memberships, when applicable.</a:t>
            </a:r>
          </a:p>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3. Complete the online training series for alumni in the BSA Learning Center at  .    </a:t>
            </a:r>
            <a:r>
              <a:rPr lang="en-US" b="1"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www.my.scouting.org</a:t>
            </a:r>
            <a:r>
              <a:rPr lang="en-US" b="1"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4. Attend an BSA Alumni Association seminar in your council, Council Service Territory or online Alumni Training Workshop </a:t>
            </a:r>
            <a:r>
              <a:rPr lang="en-US" b="1"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(like today)</a:t>
            </a:r>
          </a:p>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5. Attend a BSA Alumni Association course at the Philmont Training Center,      .   the Summit Bechtel Reserve or other national BSA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training facility</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454F7C4-FE2A-BDEC-53B1-17439B0748A1}"/>
              </a:ext>
            </a:extLst>
          </p:cNvPr>
          <p:cNvPicPr>
            <a:picLocks noChangeAspect="1"/>
          </p:cNvPicPr>
          <p:nvPr/>
        </p:nvPicPr>
        <p:blipFill>
          <a:blip r:embed="rId5"/>
          <a:stretch>
            <a:fillRect/>
          </a:stretch>
        </p:blipFill>
        <p:spPr>
          <a:xfrm>
            <a:off x="1311473" y="178092"/>
            <a:ext cx="6803726" cy="1176630"/>
          </a:xfrm>
          <a:prstGeom prst="rect">
            <a:avLst/>
          </a:prstGeom>
        </p:spPr>
      </p:pic>
    </p:spTree>
    <p:extLst>
      <p:ext uri="{BB962C8B-B14F-4D97-AF65-F5344CB8AC3E}">
        <p14:creationId xmlns:p14="http://schemas.microsoft.com/office/powerpoint/2010/main" val="357459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1;p16">
            <a:extLst>
              <a:ext uri="{FF2B5EF4-FFF2-40B4-BE49-F238E27FC236}">
                <a16:creationId xmlns:a16="http://schemas.microsoft.com/office/drawing/2014/main" id="{9F3D25B1-5960-D75A-53B5-002ABBDEABDB}"/>
              </a:ext>
            </a:extLst>
          </p:cNvPr>
          <p:cNvSpPr txBox="1">
            <a:spLocks noGrp="1"/>
          </p:cNvSpPr>
          <p:nvPr>
            <p:ph type="title"/>
          </p:nvPr>
        </p:nvSpPr>
        <p:spPr>
          <a:xfrm>
            <a:off x="0" y="522288"/>
            <a:ext cx="8572499" cy="811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Calibri" panose="020F0502020204030204" pitchFamily="34" charset="0"/>
                <a:ea typeface="Calibri" panose="020F0502020204030204" pitchFamily="34" charset="0"/>
                <a:cs typeface="Calibri" panose="020F0502020204030204" pitchFamily="34" charset="0"/>
              </a:rPr>
              <a:t>Available Training</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7672891-5E0B-41D7-6375-5F28B48F74CD}"/>
              </a:ext>
            </a:extLst>
          </p:cNvPr>
          <p:cNvSpPr txBox="1"/>
          <p:nvPr/>
        </p:nvSpPr>
        <p:spPr>
          <a:xfrm>
            <a:off x="749419" y="1128623"/>
            <a:ext cx="7073660" cy="6432530"/>
          </a:xfrm>
          <a:prstGeom prst="rect">
            <a:avLst/>
          </a:prstGeom>
          <a:noFill/>
        </p:spPr>
        <p:txBody>
          <a:bodyPr wrap="square" rtlCol="0">
            <a:spAutoFit/>
          </a:bodyPr>
          <a:lstStyle/>
          <a:p>
            <a:pPr algn="l"/>
            <a:endParaRPr lang="en-US" b="1" i="0" dirty="0">
              <a:effectLst/>
              <a:latin typeface="Calibri" panose="020F0502020204030204" pitchFamily="34" charset="0"/>
              <a:ea typeface="Calibri" panose="020F0502020204030204" pitchFamily="34" charset="0"/>
              <a:cs typeface="Calibri" panose="020F0502020204030204" pitchFamily="34" charset="0"/>
            </a:endParaRPr>
          </a:p>
          <a:p>
            <a:pPr algn="ctr"/>
            <a:r>
              <a:rPr lang="en-US" b="1" i="0" dirty="0">
                <a:effectLst/>
                <a:latin typeface="Calibri" panose="020F0502020204030204" pitchFamily="34" charset="0"/>
                <a:ea typeface="Calibri" panose="020F0502020204030204" pitchFamily="34" charset="0"/>
                <a:cs typeface="Calibri" panose="020F0502020204030204" pitchFamily="34" charset="0"/>
              </a:rPr>
              <a:t>Training Module on My.Scouting.org (67 Minutes – self guided)</a:t>
            </a:r>
          </a:p>
          <a:p>
            <a:pPr algn="l"/>
            <a:endParaRPr lang="en-US" b="1"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Creating the Committee</a:t>
            </a:r>
          </a:p>
          <a:p>
            <a:pPr marL="285750" indent="-285750">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The Committee Chair's Role</a:t>
            </a:r>
          </a:p>
          <a:p>
            <a:pPr marL="285750" indent="-285750">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The Scout Executive's Role</a:t>
            </a:r>
          </a:p>
          <a:p>
            <a:pPr marL="285750" indent="-285750">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Affiliate &amp; Affinity Group Relationships</a:t>
            </a:r>
          </a:p>
          <a:p>
            <a:pPr marL="285750" indent="-285750">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Awards and Recognition</a:t>
            </a:r>
          </a:p>
          <a:p>
            <a:pPr marL="285750" indent="-285750">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Communications</a:t>
            </a:r>
          </a:p>
          <a:p>
            <a:pPr marL="285750" indent="-285750">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SPARK Database General User</a:t>
            </a:r>
          </a:p>
          <a:p>
            <a:pPr marL="285750" indent="-285750">
              <a:buFont typeface="Arial" panose="020B0604020202020204" pitchFamily="34" charset="0"/>
              <a:buChar char="•"/>
            </a:pPr>
            <a:r>
              <a:rPr lang="en-US" b="1" i="0" dirty="0">
                <a:effectLst/>
                <a:latin typeface="Calibri" panose="020F0502020204030204" pitchFamily="34" charset="0"/>
                <a:ea typeface="Calibri" panose="020F0502020204030204" pitchFamily="34" charset="0"/>
                <a:cs typeface="Calibri" panose="020F0502020204030204" pitchFamily="34" charset="0"/>
              </a:rPr>
              <a:t>BSA AA SPARK Database Specialist</a:t>
            </a:r>
          </a:p>
          <a:p>
            <a:pPr marL="285750" indent="-285750">
              <a:buFont typeface="Arial" panose="020B0604020202020204" pitchFamily="34" charset="0"/>
              <a:buChar char="•"/>
            </a:pP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https://training.scouting.org/learning-plans/1200?bc=W3siaWQiOiIvY2F0YWxvZyIsImlzUGFyZW50Um91dGUiOnRydWUsImtpbmQiOiJscCIsInRleHQiOiIiLCJzZWFyY2hQYXJhbXMiOiIiLCJ1dWlkIjoiL2NhdGFsb2cifV0=</a:t>
            </a:r>
            <a:endParaRPr lang="en-US" sz="1400" b="1" dirty="0">
              <a:solidFill>
                <a:srgbClr val="669900"/>
              </a:solidFill>
              <a:latin typeface="Calibri" panose="020F0502020204030204" pitchFamily="34" charset="0"/>
              <a:ea typeface="Calibri" panose="020F0502020204030204" pitchFamily="34" charset="0"/>
              <a:cs typeface="Calibri" panose="020F0502020204030204" pitchFamily="34" charset="0"/>
            </a:endParaRPr>
          </a:p>
          <a:p>
            <a:endParaRPr lang="en-US" sz="1400" b="1" dirty="0">
              <a:solidFill>
                <a:srgbClr val="669900"/>
              </a:solidFill>
              <a:latin typeface="Calibri" panose="020F0502020204030204" pitchFamily="34" charset="0"/>
              <a:ea typeface="Calibri" panose="020F0502020204030204" pitchFamily="34" charset="0"/>
              <a:cs typeface="Calibri" panose="020F0502020204030204" pitchFamily="34" charset="0"/>
            </a:endParaRPr>
          </a:p>
          <a:p>
            <a:endParaRPr lang="en-US" sz="1400" b="1" i="0" dirty="0">
              <a:solidFill>
                <a:srgbClr val="669900"/>
              </a:solidFill>
              <a:effectLst/>
              <a:latin typeface="Calibri" panose="020F0502020204030204" pitchFamily="34" charset="0"/>
              <a:ea typeface="Calibri" panose="020F0502020204030204" pitchFamily="34" charset="0"/>
              <a:cs typeface="Calibri" panose="020F0502020204030204" pitchFamily="34" charset="0"/>
            </a:endParaRPr>
          </a:p>
          <a:p>
            <a:endParaRPr lang="en-US" b="1" i="0" dirty="0">
              <a:effectLst/>
              <a:latin typeface="Nunito Sans" pitchFamily="2" charset="0"/>
            </a:endParaRPr>
          </a:p>
          <a:p>
            <a:endParaRPr lang="en-US" b="1" dirty="0">
              <a:latin typeface="Nunito Sans" pitchFamily="2" charset="0"/>
            </a:endParaRPr>
          </a:p>
          <a:p>
            <a:endParaRPr lang="en-US" b="1" i="0" dirty="0">
              <a:effectLst/>
              <a:latin typeface="Nunito Sans" pitchFamily="2" charset="0"/>
            </a:endParaRPr>
          </a:p>
          <a:p>
            <a:endParaRPr lang="en-US" b="1" i="0" dirty="0">
              <a:effectLst/>
              <a:latin typeface="Nunito Sans" pitchFamily="2" charset="0"/>
            </a:endParaRPr>
          </a:p>
          <a:p>
            <a:endParaRPr lang="en-US" b="1" i="0" dirty="0">
              <a:effectLst/>
              <a:latin typeface="Nunito Sans" pitchFamily="2" charset="0"/>
            </a:endParaRPr>
          </a:p>
          <a:p>
            <a:pPr algn="l"/>
            <a:endParaRPr lang="en-US" b="1" i="0" dirty="0">
              <a:effectLst/>
              <a:latin typeface="Nunito Sans" pitchFamily="2" charset="0"/>
            </a:endParaRPr>
          </a:p>
          <a:p>
            <a:pPr algn="l"/>
            <a:endParaRPr lang="en-US" b="1" i="0" dirty="0">
              <a:effectLst/>
              <a:latin typeface="Nunito Sans" pitchFamily="2" charset="0"/>
            </a:endParaRPr>
          </a:p>
        </p:txBody>
      </p:sp>
    </p:spTree>
    <p:extLst>
      <p:ext uri="{BB962C8B-B14F-4D97-AF65-F5344CB8AC3E}">
        <p14:creationId xmlns:p14="http://schemas.microsoft.com/office/powerpoint/2010/main" val="32577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6">
            <a:extLst>
              <a:ext uri="{FF2B5EF4-FFF2-40B4-BE49-F238E27FC236}">
                <a16:creationId xmlns:a16="http://schemas.microsoft.com/office/drawing/2014/main" id="{8A9CE364-81EF-99A6-69FA-555D7F9F4D36}"/>
              </a:ext>
            </a:extLst>
          </p:cNvPr>
          <p:cNvSpPr txBox="1">
            <a:spLocks noGrp="1"/>
          </p:cNvSpPr>
          <p:nvPr>
            <p:ph type="title"/>
          </p:nvPr>
        </p:nvSpPr>
        <p:spPr>
          <a:xfrm>
            <a:off x="0" y="522288"/>
            <a:ext cx="8572499" cy="811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Calibri" panose="020F0502020204030204" pitchFamily="34" charset="0"/>
                <a:ea typeface="Calibri" panose="020F0502020204030204" pitchFamily="34" charset="0"/>
                <a:cs typeface="Calibri" panose="020F0502020204030204" pitchFamily="34" charset="0"/>
              </a:rPr>
              <a:t>Available Training</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671542F-6AF9-1EF6-2904-D4CFA6162116}"/>
              </a:ext>
            </a:extLst>
          </p:cNvPr>
          <p:cNvSpPr txBox="1"/>
          <p:nvPr/>
        </p:nvSpPr>
        <p:spPr>
          <a:xfrm>
            <a:off x="3924299" y="2782669"/>
            <a:ext cx="3771901" cy="923330"/>
          </a:xfrm>
          <a:prstGeom prst="rect">
            <a:avLst/>
          </a:prstGeom>
          <a:noFill/>
        </p:spPr>
        <p:txBody>
          <a:bodyPr wrap="square" rtlCol="0">
            <a:spAutoFit/>
          </a:bodyPr>
          <a:lstStyle/>
          <a:p>
            <a:r>
              <a:rPr lang="en-US" b="1"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https://scoutingalumni.org/resources/guidebook/</a:t>
            </a:r>
            <a:endParaRPr lang="en-US" b="1" dirty="0">
              <a:solidFill>
                <a:srgbClr val="669900"/>
              </a:solidFill>
              <a:latin typeface="Calibri" panose="020F0502020204030204" pitchFamily="34" charset="0"/>
              <a:ea typeface="Calibri" panose="020F0502020204030204" pitchFamily="34" charset="0"/>
              <a:cs typeface="Calibri" panose="020F0502020204030204" pitchFamily="34" charset="0"/>
            </a:endParaRPr>
          </a:p>
          <a:p>
            <a:endParaRPr lang="en-US" b="1" dirty="0">
              <a:solidFill>
                <a:srgbClr val="66990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screen shot of a logo&#10;&#10;Description automatically generated">
            <a:extLst>
              <a:ext uri="{FF2B5EF4-FFF2-40B4-BE49-F238E27FC236}">
                <a16:creationId xmlns:a16="http://schemas.microsoft.com/office/drawing/2014/main" id="{7BF0A5C2-C34C-3356-069C-D4B1C559C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638" y="2076032"/>
            <a:ext cx="2257424" cy="3487941"/>
          </a:xfrm>
          <a:prstGeom prst="rect">
            <a:avLst/>
          </a:prstGeom>
        </p:spPr>
      </p:pic>
      <p:sp>
        <p:nvSpPr>
          <p:cNvPr id="7" name="TextBox 6">
            <a:extLst>
              <a:ext uri="{FF2B5EF4-FFF2-40B4-BE49-F238E27FC236}">
                <a16:creationId xmlns:a16="http://schemas.microsoft.com/office/drawing/2014/main" id="{9A676012-D4FF-D100-E93F-358AA4B0A077}"/>
              </a:ext>
            </a:extLst>
          </p:cNvPr>
          <p:cNvSpPr txBox="1"/>
          <p:nvPr/>
        </p:nvSpPr>
        <p:spPr>
          <a:xfrm>
            <a:off x="1500188" y="1418536"/>
            <a:ext cx="7453312" cy="369332"/>
          </a:xfrm>
          <a:prstGeom prst="rect">
            <a:avLst/>
          </a:prstGeom>
          <a:noFill/>
        </p:spPr>
        <p:txBody>
          <a:bodyPr wrap="square">
            <a:spAutoFit/>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BSA Alumni Guidebook</a:t>
            </a:r>
            <a:r>
              <a:rPr lang="en-US" b="1" i="0" dirty="0">
                <a:effectLst/>
                <a:latin typeface="Calibri" panose="020F0502020204030204" pitchFamily="34" charset="0"/>
                <a:ea typeface="Calibri" panose="020F0502020204030204" pitchFamily="34" charset="0"/>
                <a:cs typeface="Calibri" panose="020F0502020204030204" pitchFamily="34" charset="0"/>
              </a:rPr>
              <a:t> on </a:t>
            </a:r>
            <a:r>
              <a:rPr lang="en-US" b="1" dirty="0">
                <a:latin typeface="Calibri" panose="020F0502020204030204" pitchFamily="34" charset="0"/>
                <a:ea typeface="Calibri" panose="020F0502020204030204" pitchFamily="34" charset="0"/>
                <a:cs typeface="Calibri" panose="020F0502020204030204" pitchFamily="34" charset="0"/>
              </a:rPr>
              <a:t>ScoutingAlumni.org Website</a:t>
            </a:r>
            <a:endParaRPr lang="en-US" b="1"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900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47266-AF79-7893-2C3D-959C304116DB}"/>
              </a:ext>
            </a:extLst>
          </p:cNvPr>
          <p:cNvPicPr>
            <a:picLocks noChangeAspect="1"/>
          </p:cNvPicPr>
          <p:nvPr/>
        </p:nvPicPr>
        <p:blipFill>
          <a:blip r:embed="rId2"/>
          <a:stretch>
            <a:fillRect/>
          </a:stretch>
        </p:blipFill>
        <p:spPr>
          <a:xfrm>
            <a:off x="762000" y="285750"/>
            <a:ext cx="6762750" cy="5429250"/>
          </a:xfrm>
          <a:prstGeom prst="rect">
            <a:avLst/>
          </a:prstGeom>
        </p:spPr>
      </p:pic>
    </p:spTree>
    <p:extLst>
      <p:ext uri="{BB962C8B-B14F-4D97-AF65-F5344CB8AC3E}">
        <p14:creationId xmlns:p14="http://schemas.microsoft.com/office/powerpoint/2010/main" val="402859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sign with white text&#10;&#10;Description automatically generated">
            <a:extLst>
              <a:ext uri="{FF2B5EF4-FFF2-40B4-BE49-F238E27FC236}">
                <a16:creationId xmlns:a16="http://schemas.microsoft.com/office/drawing/2014/main" id="{DD57BB7A-C18A-4440-E911-BFFAD7880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341546"/>
            <a:ext cx="5834460" cy="5297254"/>
          </a:xfrm>
          <a:prstGeom prst="rect">
            <a:avLst/>
          </a:prstGeom>
        </p:spPr>
      </p:pic>
    </p:spTree>
    <p:extLst>
      <p:ext uri="{BB962C8B-B14F-4D97-AF65-F5344CB8AC3E}">
        <p14:creationId xmlns:p14="http://schemas.microsoft.com/office/powerpoint/2010/main" val="251376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5297A-A723-8AA0-CB0B-88754B05EF23}"/>
              </a:ext>
            </a:extLst>
          </p:cNvPr>
          <p:cNvSpPr txBox="1"/>
          <p:nvPr/>
        </p:nvSpPr>
        <p:spPr>
          <a:xfrm>
            <a:off x="775854" y="2102337"/>
            <a:ext cx="7592291" cy="461665"/>
          </a:xfrm>
          <a:prstGeom prst="rect">
            <a:avLst/>
          </a:prstGeom>
          <a:solidFill>
            <a:schemeClr val="bg1"/>
          </a:solidFill>
        </p:spPr>
        <p:txBody>
          <a:bodyPr wrap="square" rtlCol="0">
            <a:spAutoFit/>
          </a:bodyPr>
          <a:lstStyle/>
          <a:p>
            <a:pPr>
              <a:buClr>
                <a:srgbClr val="FF0000"/>
              </a:buClr>
            </a:pPr>
            <a:r>
              <a:rPr lang="en-US" sz="2400" b="1" dirty="0">
                <a:solidFill>
                  <a:srgbClr val="1C08D1"/>
                </a:solidFill>
                <a:latin typeface="Calibri"/>
              </a:rPr>
              <a:t>IV. Membership   </a:t>
            </a:r>
            <a:r>
              <a:rPr lang="en-US" sz="1800" dirty="0">
                <a:solidFill>
                  <a:schemeClr val="tx1"/>
                </a:solidFill>
                <a:latin typeface="Calibri"/>
              </a:rPr>
              <a:t>(Complete 3 of 6)</a:t>
            </a:r>
            <a:endParaRPr lang="en-US" sz="2400" b="1" dirty="0">
              <a:solidFill>
                <a:srgbClr val="1C08D1"/>
              </a:solidFill>
              <a:latin typeface="Calibri"/>
            </a:endParaRPr>
          </a:p>
        </p:txBody>
      </p:sp>
      <p:pic>
        <p:nvPicPr>
          <p:cNvPr id="4" name="Picture 4" descr="ALUMNI KNOT1">
            <a:extLst>
              <a:ext uri="{FF2B5EF4-FFF2-40B4-BE49-F238E27FC236}">
                <a16:creationId xmlns:a16="http://schemas.microsoft.com/office/drawing/2014/main" id="{72C5EDB3-F338-F2BC-B4BB-7EAE8A98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96" y="1258523"/>
            <a:ext cx="1784367" cy="7970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E2C255F-258A-4547-5334-DC681148C0B4}"/>
              </a:ext>
            </a:extLst>
          </p:cNvPr>
          <p:cNvSpPr txBox="1">
            <a:spLocks/>
          </p:cNvSpPr>
          <p:nvPr/>
        </p:nvSpPr>
        <p:spPr bwMode="auto">
          <a:xfrm>
            <a:off x="775854" y="2648899"/>
            <a:ext cx="7280565" cy="239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1. Facilitate registration of at least two alumni as members of the BSA</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2. Assist two alumni to register on the BSA Alumni Association website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800" b="1" i="0" u="none" strike="noStrike" kern="1200" cap="none" spc="0" normalizeH="0" baseline="0" noProof="0" dirty="0">
                <a:ln>
                  <a:noFill/>
                </a:ln>
                <a:solidFill>
                  <a:srgbClr val="6699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https://scoutingalumni.org/get-involved/signup/</a:t>
            </a:r>
            <a:r>
              <a:rPr kumimoji="0" lang="en-US" sz="1800" b="1" i="0" u="none" strike="noStrike" kern="1200" cap="none" spc="0" normalizeH="0" baseline="0" noProof="0" dirty="0">
                <a:ln>
                  <a:noFill/>
                </a:ln>
                <a:solidFill>
                  <a:srgbClr val="669900"/>
                </a:solidFill>
                <a:effectLst/>
                <a:uLnTx/>
                <a:uFillTx/>
                <a:latin typeface="Calibri"/>
                <a:ea typeface="+mn-ea"/>
                <a:cs typeface="+mn-cs"/>
              </a:rPr>
              <a:t>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3. Assist formation of a council or Council Service Territory BSA Alumni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Association or alumni affinity group committee</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4. Serve on a BSA Alumni Association or alumni affinity committee for at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least two years</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5. Be or become registered as a member of an alumni affinity group</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6. Assist two alumni to register online to become members of an alumni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affinity group</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F1F09E0D-12C8-B66C-B657-0725C474DD98}"/>
              </a:ext>
            </a:extLst>
          </p:cNvPr>
          <p:cNvPicPr>
            <a:picLocks noChangeAspect="1"/>
          </p:cNvPicPr>
          <p:nvPr/>
        </p:nvPicPr>
        <p:blipFill>
          <a:blip r:embed="rId4"/>
          <a:stretch>
            <a:fillRect/>
          </a:stretch>
        </p:blipFill>
        <p:spPr>
          <a:xfrm>
            <a:off x="1014273" y="294944"/>
            <a:ext cx="6803726" cy="1176630"/>
          </a:xfrm>
          <a:prstGeom prst="rect">
            <a:avLst/>
          </a:prstGeom>
        </p:spPr>
      </p:pic>
    </p:spTree>
    <p:extLst>
      <p:ext uri="{BB962C8B-B14F-4D97-AF65-F5344CB8AC3E}">
        <p14:creationId xmlns:p14="http://schemas.microsoft.com/office/powerpoint/2010/main" val="92176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6B670AE5-B45B-C4B9-A435-91894D74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7" y="590551"/>
            <a:ext cx="3666773" cy="4527550"/>
          </a:xfrm>
          <a:prstGeom prst="rect">
            <a:avLst/>
          </a:prstGeom>
        </p:spPr>
      </p:pic>
      <p:sp>
        <p:nvSpPr>
          <p:cNvPr id="7" name="TextBox 6">
            <a:extLst>
              <a:ext uri="{FF2B5EF4-FFF2-40B4-BE49-F238E27FC236}">
                <a16:creationId xmlns:a16="http://schemas.microsoft.com/office/drawing/2014/main" id="{ECBD8654-7AB0-51C8-F802-4975C7DE95FB}"/>
              </a:ext>
            </a:extLst>
          </p:cNvPr>
          <p:cNvSpPr txBox="1"/>
          <p:nvPr/>
        </p:nvSpPr>
        <p:spPr>
          <a:xfrm>
            <a:off x="4965701" y="4471770"/>
            <a:ext cx="3144838" cy="646331"/>
          </a:xfrm>
          <a:prstGeom prst="rect">
            <a:avLst/>
          </a:prstGeom>
          <a:noFill/>
        </p:spPr>
        <p:txBody>
          <a:bodyPr wrap="square">
            <a:spAutoFit/>
          </a:bodyPr>
          <a:lstStyle/>
          <a:p>
            <a:pPr marL="0" indent="0">
              <a:buNone/>
            </a:pPr>
            <a:r>
              <a:rPr lang="en-US" sz="1800" b="1" dirty="0">
                <a:solidFill>
                  <a:srgbClr val="669900"/>
                </a:solidFill>
                <a:hlinkClick r:id="rId3">
                  <a:extLst>
                    <a:ext uri="{A12FA001-AC4F-418D-AE19-62706E023703}">
                      <ahyp:hlinkClr xmlns:ahyp="http://schemas.microsoft.com/office/drawing/2018/hyperlinkcolor" val="tx"/>
                    </a:ext>
                  </a:extLst>
                </a:hlinkClick>
              </a:rPr>
              <a:t>https://scoutingalumni.org/get-involved/signup/</a:t>
            </a:r>
            <a:r>
              <a:rPr lang="en-US" sz="1800" b="1" dirty="0">
                <a:solidFill>
                  <a:srgbClr val="669900"/>
                </a:solidFill>
              </a:rPr>
              <a:t> </a:t>
            </a:r>
          </a:p>
        </p:txBody>
      </p:sp>
      <p:sp>
        <p:nvSpPr>
          <p:cNvPr id="8" name="TextBox 7">
            <a:extLst>
              <a:ext uri="{FF2B5EF4-FFF2-40B4-BE49-F238E27FC236}">
                <a16:creationId xmlns:a16="http://schemas.microsoft.com/office/drawing/2014/main" id="{6F1916F3-5548-F421-F56E-0653E20D4097}"/>
              </a:ext>
            </a:extLst>
          </p:cNvPr>
          <p:cNvSpPr txBox="1"/>
          <p:nvPr/>
        </p:nvSpPr>
        <p:spPr>
          <a:xfrm>
            <a:off x="4965701" y="1841500"/>
            <a:ext cx="3325812" cy="2585323"/>
          </a:xfrm>
          <a:prstGeom prst="rect">
            <a:avLst/>
          </a:prstGeom>
          <a:noFill/>
        </p:spPr>
        <p:txBody>
          <a:bodyPr wrap="square" rtlCol="0">
            <a:spAutoFit/>
          </a:bodyPr>
          <a:lstStyle/>
          <a:p>
            <a:pPr marL="342900" indent="-342900">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Go to the ScoutingAlumni.org website (link below)</a:t>
            </a:r>
          </a:p>
          <a:p>
            <a:pPr marL="342900" indent="-342900">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Click on the “Get Involved” button</a:t>
            </a:r>
          </a:p>
          <a:p>
            <a:pPr marL="342900" indent="-342900">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Fill out the Registration form and begin receiving the monthly BSA Alumni Association online newsletter</a:t>
            </a:r>
          </a:p>
        </p:txBody>
      </p:sp>
      <p:sp>
        <p:nvSpPr>
          <p:cNvPr id="9" name="TextBox 8">
            <a:extLst>
              <a:ext uri="{FF2B5EF4-FFF2-40B4-BE49-F238E27FC236}">
                <a16:creationId xmlns:a16="http://schemas.microsoft.com/office/drawing/2014/main" id="{65A05B4F-D773-0BB3-3B87-7D54DD713D93}"/>
              </a:ext>
            </a:extLst>
          </p:cNvPr>
          <p:cNvSpPr txBox="1"/>
          <p:nvPr/>
        </p:nvSpPr>
        <p:spPr>
          <a:xfrm>
            <a:off x="4965701" y="934779"/>
            <a:ext cx="2895599" cy="584775"/>
          </a:xfrm>
          <a:prstGeom prst="rect">
            <a:avLst/>
          </a:prstGeom>
          <a:noFill/>
        </p:spPr>
        <p:txBody>
          <a:bodyPr wrap="square" rtlCol="0">
            <a:spAutoFit/>
          </a:bodyPr>
          <a:lstStyle/>
          <a:p>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Get Connected!</a:t>
            </a:r>
          </a:p>
        </p:txBody>
      </p:sp>
    </p:spTree>
    <p:extLst>
      <p:ext uri="{BB962C8B-B14F-4D97-AF65-F5344CB8AC3E}">
        <p14:creationId xmlns:p14="http://schemas.microsoft.com/office/powerpoint/2010/main" val="4054779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959068-2D28-01FD-4E8B-BB99F1B93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75" y="1164289"/>
            <a:ext cx="7464448" cy="3499759"/>
          </a:xfrm>
          <a:prstGeom prst="rect">
            <a:avLst/>
          </a:prstGeom>
        </p:spPr>
      </p:pic>
      <p:pic>
        <p:nvPicPr>
          <p:cNvPr id="3" name="Picture 2">
            <a:extLst>
              <a:ext uri="{FF2B5EF4-FFF2-40B4-BE49-F238E27FC236}">
                <a16:creationId xmlns:a16="http://schemas.microsoft.com/office/drawing/2014/main" id="{F6C5B01C-7836-FD18-393A-2EAB72A16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94" y="2752752"/>
            <a:ext cx="789386" cy="943204"/>
          </a:xfrm>
          <a:prstGeom prst="rect">
            <a:avLst/>
          </a:prstGeom>
        </p:spPr>
      </p:pic>
      <p:pic>
        <p:nvPicPr>
          <p:cNvPr id="4" name="Picture 12">
            <a:extLst>
              <a:ext uri="{FF2B5EF4-FFF2-40B4-BE49-F238E27FC236}">
                <a16:creationId xmlns:a16="http://schemas.microsoft.com/office/drawing/2014/main" id="{6C6BBAC6-3E06-EB14-5EF4-CC49DF54C4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5724" y="3970835"/>
            <a:ext cx="769490" cy="1372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See the source image">
            <a:extLst>
              <a:ext uri="{FF2B5EF4-FFF2-40B4-BE49-F238E27FC236}">
                <a16:creationId xmlns:a16="http://schemas.microsoft.com/office/drawing/2014/main" id="{66D1107A-0477-6C58-56A0-59499D569B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789" y="278699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See the source image">
            <a:extLst>
              <a:ext uri="{FF2B5EF4-FFF2-40B4-BE49-F238E27FC236}">
                <a16:creationId xmlns:a16="http://schemas.microsoft.com/office/drawing/2014/main" id="{FE0A5FDC-8359-D878-9E3F-A06A788126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404" y="4903756"/>
            <a:ext cx="743919"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See the source image">
            <a:extLst>
              <a:ext uri="{FF2B5EF4-FFF2-40B4-BE49-F238E27FC236}">
                <a16:creationId xmlns:a16="http://schemas.microsoft.com/office/drawing/2014/main" id="{C26FA1B5-F7B1-9C41-7EAE-61B389FD730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6746" y="4753592"/>
            <a:ext cx="952378"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See the source image">
            <a:extLst>
              <a:ext uri="{FF2B5EF4-FFF2-40B4-BE49-F238E27FC236}">
                <a16:creationId xmlns:a16="http://schemas.microsoft.com/office/drawing/2014/main" id="{A6C60D0F-910D-11B9-9A35-6CE7EE6A70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5743" y="28441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See the source image">
            <a:extLst>
              <a:ext uri="{FF2B5EF4-FFF2-40B4-BE49-F238E27FC236}">
                <a16:creationId xmlns:a16="http://schemas.microsoft.com/office/drawing/2014/main" id="{89F015FF-7CD6-58E5-5940-B434F1A29E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2288" y="3987910"/>
            <a:ext cx="92363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2" descr="Image may contain: text that says 'Charles L. Sommers Alumni Association'">
            <a:extLst>
              <a:ext uri="{FF2B5EF4-FFF2-40B4-BE49-F238E27FC236}">
                <a16:creationId xmlns:a16="http://schemas.microsoft.com/office/drawing/2014/main" id="{E8764667-BCA6-8A34-EFD3-9FADDDF634F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51519" y="284419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F48F60D-1CCB-2D20-4B90-FC5F26793135}"/>
              </a:ext>
            </a:extLst>
          </p:cNvPr>
          <p:cNvSpPr/>
          <p:nvPr/>
        </p:nvSpPr>
        <p:spPr>
          <a:xfrm>
            <a:off x="3733551" y="2783232"/>
            <a:ext cx="1281111" cy="103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BSA Alumni Committee</a:t>
            </a:r>
          </a:p>
        </p:txBody>
      </p:sp>
      <p:sp>
        <p:nvSpPr>
          <p:cNvPr id="12" name="Title 1">
            <a:extLst>
              <a:ext uri="{FF2B5EF4-FFF2-40B4-BE49-F238E27FC236}">
                <a16:creationId xmlns:a16="http://schemas.microsoft.com/office/drawing/2014/main" id="{5954A066-B2D4-E9ED-2FFC-B839A20D3B06}"/>
              </a:ext>
            </a:extLst>
          </p:cNvPr>
          <p:cNvSpPr txBox="1">
            <a:spLocks/>
          </p:cNvSpPr>
          <p:nvPr/>
        </p:nvSpPr>
        <p:spPr bwMode="auto">
          <a:xfrm>
            <a:off x="448899"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86171D"/>
                </a:solidFill>
                <a:effectLst/>
                <a:uLnTx/>
                <a:uFillTx/>
                <a:latin typeface="Calibri"/>
                <a:ea typeface="+mj-ea"/>
                <a:cs typeface="+mj-cs"/>
              </a:rPr>
              <a:t>BSA Alumni Association</a:t>
            </a:r>
          </a:p>
        </p:txBody>
      </p:sp>
      <p:pic>
        <p:nvPicPr>
          <p:cNvPr id="15" name="Picture 14">
            <a:extLst>
              <a:ext uri="{FF2B5EF4-FFF2-40B4-BE49-F238E27FC236}">
                <a16:creationId xmlns:a16="http://schemas.microsoft.com/office/drawing/2014/main" id="{F8101F60-17ED-798C-7516-F277F91891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7032" y="3247982"/>
            <a:ext cx="914400" cy="914400"/>
          </a:xfrm>
          <a:prstGeom prst="rect">
            <a:avLst/>
          </a:prstGeom>
        </p:spPr>
      </p:pic>
      <p:pic>
        <p:nvPicPr>
          <p:cNvPr id="16" name="Picture 15">
            <a:extLst>
              <a:ext uri="{FF2B5EF4-FFF2-40B4-BE49-F238E27FC236}">
                <a16:creationId xmlns:a16="http://schemas.microsoft.com/office/drawing/2014/main" id="{334E544E-12AC-CEB3-BDCF-FD747BA55C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59824" y="4991791"/>
            <a:ext cx="914400" cy="914400"/>
          </a:xfrm>
          <a:prstGeom prst="rect">
            <a:avLst/>
          </a:prstGeom>
        </p:spPr>
      </p:pic>
      <p:pic>
        <p:nvPicPr>
          <p:cNvPr id="17" name="Picture 16">
            <a:extLst>
              <a:ext uri="{FF2B5EF4-FFF2-40B4-BE49-F238E27FC236}">
                <a16:creationId xmlns:a16="http://schemas.microsoft.com/office/drawing/2014/main" id="{D07B1C49-924E-AD4C-3FB2-ACFC7598FC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3682" y="4776348"/>
            <a:ext cx="1281757" cy="655337"/>
          </a:xfrm>
          <a:prstGeom prst="rect">
            <a:avLst/>
          </a:prstGeom>
        </p:spPr>
      </p:pic>
      <p:pic>
        <p:nvPicPr>
          <p:cNvPr id="18" name="Picture 17">
            <a:extLst>
              <a:ext uri="{FF2B5EF4-FFF2-40B4-BE49-F238E27FC236}">
                <a16:creationId xmlns:a16="http://schemas.microsoft.com/office/drawing/2014/main" id="{4A03277D-B4B9-E5FC-CB1A-6FBE6014A58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61086" y="4427947"/>
            <a:ext cx="914400" cy="914400"/>
          </a:xfrm>
          <a:prstGeom prst="rect">
            <a:avLst/>
          </a:prstGeom>
        </p:spPr>
      </p:pic>
      <p:pic>
        <p:nvPicPr>
          <p:cNvPr id="19" name="Picture 18">
            <a:extLst>
              <a:ext uri="{FF2B5EF4-FFF2-40B4-BE49-F238E27FC236}">
                <a16:creationId xmlns:a16="http://schemas.microsoft.com/office/drawing/2014/main" id="{0F0D1F9E-8555-23BA-864C-BF9181EECCD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8306" y="5049298"/>
            <a:ext cx="1371600" cy="685800"/>
          </a:xfrm>
          <a:prstGeom prst="rect">
            <a:avLst/>
          </a:prstGeom>
        </p:spPr>
      </p:pic>
      <p:pic>
        <p:nvPicPr>
          <p:cNvPr id="20" name="Picture 19">
            <a:extLst>
              <a:ext uri="{FF2B5EF4-FFF2-40B4-BE49-F238E27FC236}">
                <a16:creationId xmlns:a16="http://schemas.microsoft.com/office/drawing/2014/main" id="{89E7302D-FC37-B8F6-83CD-FF1B3F8C66BC}"/>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7181" y="3789083"/>
            <a:ext cx="951832" cy="914400"/>
          </a:xfrm>
          <a:prstGeom prst="rect">
            <a:avLst/>
          </a:prstGeom>
        </p:spPr>
      </p:pic>
      <p:pic>
        <p:nvPicPr>
          <p:cNvPr id="21" name="Picture 20">
            <a:extLst>
              <a:ext uri="{FF2B5EF4-FFF2-40B4-BE49-F238E27FC236}">
                <a16:creationId xmlns:a16="http://schemas.microsoft.com/office/drawing/2014/main" id="{52427F0D-95CD-086E-BD8E-79B054699F5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08259" y="2788922"/>
            <a:ext cx="915985" cy="914400"/>
          </a:xfrm>
          <a:prstGeom prst="rect">
            <a:avLst/>
          </a:prstGeom>
        </p:spPr>
      </p:pic>
      <p:pic>
        <p:nvPicPr>
          <p:cNvPr id="22" name="Picture 21">
            <a:extLst>
              <a:ext uri="{FF2B5EF4-FFF2-40B4-BE49-F238E27FC236}">
                <a16:creationId xmlns:a16="http://schemas.microsoft.com/office/drawing/2014/main" id="{A7AE85BF-0836-B88B-F2C8-742D2CF7918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57352" y="3821440"/>
            <a:ext cx="914400" cy="914400"/>
          </a:xfrm>
          <a:prstGeom prst="rect">
            <a:avLst/>
          </a:prstGeom>
        </p:spPr>
      </p:pic>
      <p:pic>
        <p:nvPicPr>
          <p:cNvPr id="23" name="Picture 22">
            <a:extLst>
              <a:ext uri="{FF2B5EF4-FFF2-40B4-BE49-F238E27FC236}">
                <a16:creationId xmlns:a16="http://schemas.microsoft.com/office/drawing/2014/main" id="{BBA77C0A-4396-9268-9632-023A98FF4B35}"/>
              </a:ext>
            </a:extLst>
          </p:cNvPr>
          <p:cNvPicPr>
            <a:picLocks noChangeAspect="1"/>
          </p:cNvPicPr>
          <p:nvPr/>
        </p:nvPicPr>
        <p:blipFill rotWithShape="1">
          <a:blip r:embed="rId19">
            <a:extLst>
              <a:ext uri="{28A0092B-C50C-407E-A947-70E740481C1C}">
                <a14:useLocalDpi xmlns:a14="http://schemas.microsoft.com/office/drawing/2010/main" val="0"/>
              </a:ext>
            </a:extLst>
          </a:blip>
          <a:srcRect l="10738" t="4526" r="9020" b="19570"/>
          <a:stretch/>
        </p:blipFill>
        <p:spPr>
          <a:xfrm>
            <a:off x="1335354" y="3871708"/>
            <a:ext cx="1353309" cy="728889"/>
          </a:xfrm>
          <a:prstGeom prst="rect">
            <a:avLst/>
          </a:prstGeom>
        </p:spPr>
      </p:pic>
      <p:pic>
        <p:nvPicPr>
          <p:cNvPr id="24" name="Picture 23">
            <a:extLst>
              <a:ext uri="{FF2B5EF4-FFF2-40B4-BE49-F238E27FC236}">
                <a16:creationId xmlns:a16="http://schemas.microsoft.com/office/drawing/2014/main" id="{554D557B-A8A1-E8FD-3CD1-A72216F6A914}"/>
              </a:ext>
            </a:extLst>
          </p:cNvPr>
          <p:cNvPicPr>
            <a:picLocks noChangeAspect="1"/>
          </p:cNvPicPr>
          <p:nvPr/>
        </p:nvPicPr>
        <p:blipFill rotWithShape="1">
          <a:blip r:embed="rId20">
            <a:extLst>
              <a:ext uri="{28A0092B-C50C-407E-A947-70E740481C1C}">
                <a14:useLocalDpi xmlns:a14="http://schemas.microsoft.com/office/drawing/2010/main" val="0"/>
              </a:ext>
            </a:extLst>
          </a:blip>
          <a:srcRect l="10324" r="11330" b="10687"/>
          <a:stretch/>
        </p:blipFill>
        <p:spPr>
          <a:xfrm>
            <a:off x="335069" y="3786403"/>
            <a:ext cx="840113" cy="852485"/>
          </a:xfrm>
          <a:prstGeom prst="rect">
            <a:avLst/>
          </a:prstGeom>
        </p:spPr>
      </p:pic>
      <p:pic>
        <p:nvPicPr>
          <p:cNvPr id="25" name="Picture 24">
            <a:extLst>
              <a:ext uri="{FF2B5EF4-FFF2-40B4-BE49-F238E27FC236}">
                <a16:creationId xmlns:a16="http://schemas.microsoft.com/office/drawing/2014/main" id="{351388F8-8DA4-BD2C-3999-DAAE1F1C224C}"/>
              </a:ext>
            </a:extLst>
          </p:cNvPr>
          <p:cNvPicPr>
            <a:picLocks noChangeAspect="1"/>
          </p:cNvPicPr>
          <p:nvPr/>
        </p:nvPicPr>
        <p:blipFill>
          <a:blip r:embed="rId21"/>
          <a:stretch>
            <a:fillRect/>
          </a:stretch>
        </p:blipFill>
        <p:spPr>
          <a:xfrm>
            <a:off x="3570691" y="1168730"/>
            <a:ext cx="1528816" cy="1489558"/>
          </a:xfrm>
          <a:prstGeom prst="rect">
            <a:avLst/>
          </a:prstGeom>
        </p:spPr>
      </p:pic>
      <p:sp>
        <p:nvSpPr>
          <p:cNvPr id="13" name="TextBox 12">
            <a:extLst>
              <a:ext uri="{FF2B5EF4-FFF2-40B4-BE49-F238E27FC236}">
                <a16:creationId xmlns:a16="http://schemas.microsoft.com/office/drawing/2014/main" id="{A5E47970-AD0F-F3CE-2D45-9728225512D7}"/>
              </a:ext>
            </a:extLst>
          </p:cNvPr>
          <p:cNvSpPr txBox="1"/>
          <p:nvPr/>
        </p:nvSpPr>
        <p:spPr>
          <a:xfrm>
            <a:off x="1192437" y="665118"/>
            <a:ext cx="6389324" cy="461665"/>
          </a:xfrm>
          <a:prstGeom prst="rect">
            <a:avLst/>
          </a:prstGeom>
          <a:noFill/>
        </p:spPr>
        <p:txBody>
          <a:bodyPr wrap="square" rtlCol="0">
            <a:spAutoFit/>
          </a:bodyPr>
          <a:lstStyle/>
          <a:p>
            <a:pPr algn="ctr"/>
            <a:r>
              <a:rPr lang="en-US" sz="2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Affiliate &amp; Affinity Groups</a:t>
            </a:r>
          </a:p>
        </p:txBody>
      </p:sp>
    </p:spTree>
    <p:extLst>
      <p:ext uri="{BB962C8B-B14F-4D97-AF65-F5344CB8AC3E}">
        <p14:creationId xmlns:p14="http://schemas.microsoft.com/office/powerpoint/2010/main" val="174515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5297A-A723-8AA0-CB0B-88754B05EF23}"/>
              </a:ext>
            </a:extLst>
          </p:cNvPr>
          <p:cNvSpPr txBox="1"/>
          <p:nvPr/>
        </p:nvSpPr>
        <p:spPr>
          <a:xfrm>
            <a:off x="775854" y="2769087"/>
            <a:ext cx="7592291" cy="461665"/>
          </a:xfrm>
          <a:prstGeom prst="rect">
            <a:avLst/>
          </a:prstGeom>
          <a:solidFill>
            <a:schemeClr val="bg1"/>
          </a:solidFill>
        </p:spPr>
        <p:txBody>
          <a:bodyPr wrap="square" rtlCol="0">
            <a:spAutoFit/>
          </a:bodyPr>
          <a:lstStyle/>
          <a:p>
            <a:pPr>
              <a:buClr>
                <a:srgbClr val="FF0000"/>
              </a:buClr>
            </a:pPr>
            <a:r>
              <a:rPr lang="en-US" sz="2400" b="1" dirty="0">
                <a:solidFill>
                  <a:srgbClr val="1C08D1"/>
                </a:solidFill>
                <a:latin typeface="Calibri"/>
              </a:rPr>
              <a:t>V. Manpower   </a:t>
            </a:r>
            <a:r>
              <a:rPr lang="en-US" sz="1800" dirty="0">
                <a:solidFill>
                  <a:schemeClr val="tx1"/>
                </a:solidFill>
                <a:latin typeface="Calibri"/>
              </a:rPr>
              <a:t>(Complete 2 of 3)</a:t>
            </a:r>
            <a:endParaRPr lang="en-US" sz="2400" b="1" dirty="0">
              <a:solidFill>
                <a:srgbClr val="1C08D1"/>
              </a:solidFill>
              <a:latin typeface="Calibri"/>
            </a:endParaRPr>
          </a:p>
        </p:txBody>
      </p:sp>
      <p:pic>
        <p:nvPicPr>
          <p:cNvPr id="4" name="Picture 4" descr="ALUMNI KNOT1">
            <a:extLst>
              <a:ext uri="{FF2B5EF4-FFF2-40B4-BE49-F238E27FC236}">
                <a16:creationId xmlns:a16="http://schemas.microsoft.com/office/drawing/2014/main" id="{72C5EDB3-F338-F2BC-B4BB-7EAE8A98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96" y="1563323"/>
            <a:ext cx="1784367" cy="7970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2D3F0FD-F82B-449E-DCB0-491B9C12F166}"/>
              </a:ext>
            </a:extLst>
          </p:cNvPr>
          <p:cNvSpPr txBox="1">
            <a:spLocks/>
          </p:cNvSpPr>
          <p:nvPr/>
        </p:nvSpPr>
        <p:spPr bwMode="auto">
          <a:xfrm>
            <a:off x="931716" y="3410899"/>
            <a:ext cx="7280565" cy="239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kumimoji="0" lang="en-US" sz="1800" b="1" i="0" u="none" strike="noStrike" kern="1200" cap="none" spc="0" normalizeH="0" baseline="0" noProof="0">
                <a:ln>
                  <a:noFill/>
                </a:ln>
                <a:solidFill>
                  <a:sysClr val="windowText" lastClr="000000"/>
                </a:solidFill>
                <a:effectLst/>
                <a:uLnTx/>
                <a:uFillTx/>
                <a:latin typeface="Calibri"/>
                <a:ea typeface="+mn-ea"/>
                <a:cs typeface="+mn-cs"/>
              </a:rPr>
              <a:t>Arrange for at least two unregistered alumni to attend a Scout activity</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kumimoji="0" lang="en-US" sz="1800" b="1" i="0" u="none" strike="noStrike" kern="1200" cap="none" spc="0" normalizeH="0" baseline="0" noProof="0">
                <a:ln>
                  <a:noFill/>
                </a:ln>
                <a:solidFill>
                  <a:sysClr val="windowText" lastClr="000000"/>
                </a:solidFill>
                <a:effectLst/>
                <a:uLnTx/>
                <a:uFillTx/>
                <a:latin typeface="Calibri"/>
                <a:ea typeface="+mn-ea"/>
                <a:cs typeface="+mn-cs"/>
              </a:rPr>
              <a:t>Contact at least five adult alumni not currently registered with the BSA, engage them in a serious discussion about the Scouting program</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kumimoji="0" lang="en-US" sz="1800" b="1" i="0" u="none" strike="noStrike" kern="1200" cap="none" spc="0" normalizeH="0" baseline="0" noProof="0">
                <a:ln>
                  <a:noFill/>
                </a:ln>
                <a:solidFill>
                  <a:sysClr val="windowText" lastClr="000000"/>
                </a:solidFill>
                <a:effectLst/>
                <a:uLnTx/>
                <a:uFillTx/>
                <a:latin typeface="Calibri"/>
                <a:ea typeface="+mn-ea"/>
                <a:cs typeface="+mn-cs"/>
              </a:rPr>
              <a:t>Meet with a local charter partner or Scouting unit and discuss ways to recruit alumni and how that could benefit both organizations.</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7CE799A9-C885-D59A-E278-5FBF30EB64D1}"/>
              </a:ext>
            </a:extLst>
          </p:cNvPr>
          <p:cNvSpPr txBox="1"/>
          <p:nvPr/>
        </p:nvSpPr>
        <p:spPr>
          <a:xfrm>
            <a:off x="1243923" y="441717"/>
            <a:ext cx="6788804" cy="769441"/>
          </a:xfrm>
          <a:prstGeom prst="rect">
            <a:avLst/>
          </a:prstGeom>
          <a:noFill/>
        </p:spPr>
        <p:txBody>
          <a:bodyPr wrap="square" rtlCol="0">
            <a:spAutoFit/>
          </a:bodyPr>
          <a:lstStyle/>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Requirements (Continued)</a:t>
            </a:r>
          </a:p>
        </p:txBody>
      </p:sp>
    </p:spTree>
    <p:extLst>
      <p:ext uri="{BB962C8B-B14F-4D97-AF65-F5344CB8AC3E}">
        <p14:creationId xmlns:p14="http://schemas.microsoft.com/office/powerpoint/2010/main" val="68724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AF60B-BCFF-3E87-CA0E-C29678D159E0}"/>
              </a:ext>
            </a:extLst>
          </p:cNvPr>
          <p:cNvSpPr>
            <a:spLocks noGrp="1"/>
          </p:cNvSpPr>
          <p:nvPr>
            <p:ph type="title"/>
          </p:nvPr>
        </p:nvSpPr>
        <p:spPr>
          <a:xfrm>
            <a:off x="2416898" y="310332"/>
            <a:ext cx="4639966" cy="628650"/>
          </a:xfrm>
        </p:spPr>
        <p:txBody>
          <a:bodyPr>
            <a:no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BSA Alumni Award</a:t>
            </a:r>
          </a:p>
        </p:txBody>
      </p:sp>
      <p:sp>
        <p:nvSpPr>
          <p:cNvPr id="5" name="Content Placeholder 2">
            <a:extLst>
              <a:ext uri="{FF2B5EF4-FFF2-40B4-BE49-F238E27FC236}">
                <a16:creationId xmlns:a16="http://schemas.microsoft.com/office/drawing/2014/main" id="{15FA7D6A-C4F6-5052-BD9F-3671FE5FFB31}"/>
              </a:ext>
            </a:extLst>
          </p:cNvPr>
          <p:cNvSpPr>
            <a:spLocks noGrp="1"/>
          </p:cNvSpPr>
          <p:nvPr>
            <p:ph idx="1"/>
          </p:nvPr>
        </p:nvSpPr>
        <p:spPr>
          <a:xfrm>
            <a:off x="931717" y="2401097"/>
            <a:ext cx="7280565" cy="2597797"/>
          </a:xfrm>
        </p:spPr>
        <p:txBody>
          <a:bodyPr>
            <a:noAutofi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Application driven process</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Complete 13 of 24 specified tasks in 6 categories</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Comparable to Scouter’s Training Award</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A recognition program to encourage participation and work in council alumni relations programs, including NESA and other affiliate groups</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Begin with declaring intent to earn the Award </a:t>
            </a:r>
            <a:r>
              <a:rPr lang="en-US" b="1"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(please don’t “go back in time”)</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By earning the award, you will be encouraging engagement of </a:t>
            </a:r>
            <a:r>
              <a:rPr lang="en-US" b="1" i="1" dirty="0">
                <a:solidFill>
                  <a:schemeClr val="tx1"/>
                </a:solidFill>
                <a:latin typeface="Calibri" panose="020F0502020204030204" pitchFamily="34" charset="0"/>
                <a:ea typeface="Calibri" panose="020F0502020204030204" pitchFamily="34" charset="0"/>
                <a:cs typeface="Calibri" panose="020F0502020204030204" pitchFamily="34" charset="0"/>
              </a:rPr>
              <a:t>unregistered</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or </a:t>
            </a:r>
            <a:r>
              <a:rPr lang="en-US" b="1" i="1" dirty="0">
                <a:solidFill>
                  <a:schemeClr val="tx1"/>
                </a:solidFill>
                <a:latin typeface="Calibri" panose="020F0502020204030204" pitchFamily="34" charset="0"/>
                <a:ea typeface="Calibri" panose="020F0502020204030204" pitchFamily="34" charset="0"/>
                <a:cs typeface="Calibri" panose="020F0502020204030204" pitchFamily="34" charset="0"/>
              </a:rPr>
              <a:t>inactive</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BSA alumni</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4" descr="ALUMNI KNOT1">
            <a:extLst>
              <a:ext uri="{FF2B5EF4-FFF2-40B4-BE49-F238E27FC236}">
                <a16:creationId xmlns:a16="http://schemas.microsoft.com/office/drawing/2014/main" id="{20268629-0020-A3F5-069C-CA23733D2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920" y="1190284"/>
            <a:ext cx="2148160" cy="95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7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5297A-A723-8AA0-CB0B-88754B05EF23}"/>
              </a:ext>
            </a:extLst>
          </p:cNvPr>
          <p:cNvSpPr txBox="1"/>
          <p:nvPr/>
        </p:nvSpPr>
        <p:spPr>
          <a:xfrm>
            <a:off x="775854" y="2730987"/>
            <a:ext cx="7592291" cy="461665"/>
          </a:xfrm>
          <a:prstGeom prst="rect">
            <a:avLst/>
          </a:prstGeom>
          <a:solidFill>
            <a:schemeClr val="bg1"/>
          </a:solidFill>
        </p:spPr>
        <p:txBody>
          <a:bodyPr wrap="square" rtlCol="0">
            <a:spAutoFit/>
          </a:bodyPr>
          <a:lstStyle/>
          <a:p>
            <a:pPr>
              <a:buClr>
                <a:srgbClr val="FF0000"/>
              </a:buClr>
            </a:pPr>
            <a:r>
              <a:rPr lang="en-US" sz="2400" b="1" dirty="0">
                <a:solidFill>
                  <a:srgbClr val="1C08D1"/>
                </a:solidFill>
                <a:latin typeface="Calibri"/>
              </a:rPr>
              <a:t>VI. Money   </a:t>
            </a:r>
            <a:r>
              <a:rPr lang="en-US" sz="1800" dirty="0">
                <a:solidFill>
                  <a:schemeClr val="tx1"/>
                </a:solidFill>
                <a:latin typeface="Calibri"/>
              </a:rPr>
              <a:t>(Complete 1 of 2)</a:t>
            </a:r>
            <a:endParaRPr lang="en-US" sz="2400" b="1" dirty="0">
              <a:solidFill>
                <a:srgbClr val="1C08D1"/>
              </a:solidFill>
              <a:latin typeface="Calibri"/>
            </a:endParaRPr>
          </a:p>
        </p:txBody>
      </p:sp>
      <p:pic>
        <p:nvPicPr>
          <p:cNvPr id="4" name="Picture 4" descr="ALUMNI KNOT1">
            <a:extLst>
              <a:ext uri="{FF2B5EF4-FFF2-40B4-BE49-F238E27FC236}">
                <a16:creationId xmlns:a16="http://schemas.microsoft.com/office/drawing/2014/main" id="{72C5EDB3-F338-F2BC-B4BB-7EAE8A98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96" y="1563323"/>
            <a:ext cx="1784367" cy="7970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7759C3B-7017-39B4-B70B-CAD40DC4E81B}"/>
              </a:ext>
            </a:extLst>
          </p:cNvPr>
          <p:cNvSpPr txBox="1">
            <a:spLocks/>
          </p:cNvSpPr>
          <p:nvPr/>
        </p:nvSpPr>
        <p:spPr bwMode="auto">
          <a:xfrm>
            <a:off x="998043" y="3372799"/>
            <a:ext cx="7280565" cy="214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Encourage two unregistered alumni to make a Friends of Scouting donation.</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2.   Encourage at least two registered alumni to make a meaningful (based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on the donor’s ability  to give) financial donation to Scouting over and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above regular dues and contributions, i.e.,  any gift that aids Scouting</a:t>
            </a:r>
          </a:p>
        </p:txBody>
      </p:sp>
      <p:sp>
        <p:nvSpPr>
          <p:cNvPr id="8" name="TextBox 7">
            <a:extLst>
              <a:ext uri="{FF2B5EF4-FFF2-40B4-BE49-F238E27FC236}">
                <a16:creationId xmlns:a16="http://schemas.microsoft.com/office/drawing/2014/main" id="{E45CC819-FEE0-2162-0413-3897BEECA405}"/>
              </a:ext>
            </a:extLst>
          </p:cNvPr>
          <p:cNvSpPr txBox="1"/>
          <p:nvPr/>
        </p:nvSpPr>
        <p:spPr>
          <a:xfrm>
            <a:off x="1243923" y="441717"/>
            <a:ext cx="6788804" cy="769441"/>
          </a:xfrm>
          <a:prstGeom prst="rect">
            <a:avLst/>
          </a:prstGeom>
          <a:noFill/>
        </p:spPr>
        <p:txBody>
          <a:bodyPr wrap="square" rtlCol="0">
            <a:spAutoFit/>
          </a:bodyPr>
          <a:lstStyle/>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Requirements (Continued)</a:t>
            </a:r>
          </a:p>
        </p:txBody>
      </p:sp>
    </p:spTree>
    <p:extLst>
      <p:ext uri="{BB962C8B-B14F-4D97-AF65-F5344CB8AC3E}">
        <p14:creationId xmlns:p14="http://schemas.microsoft.com/office/powerpoint/2010/main" val="341599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DD6E-2878-DD9A-A732-67E203C564CA}"/>
              </a:ext>
            </a:extLst>
          </p:cNvPr>
          <p:cNvSpPr>
            <a:spLocks noGrp="1"/>
          </p:cNvSpPr>
          <p:nvPr>
            <p:ph type="title"/>
          </p:nvPr>
        </p:nvSpPr>
        <p:spPr>
          <a:xfrm>
            <a:off x="495300" y="590550"/>
            <a:ext cx="7772400" cy="914400"/>
          </a:xfrm>
        </p:spPr>
        <p:txBody>
          <a:bodyPr/>
          <a:lstStyle/>
          <a:p>
            <a:pPr algn="ctr"/>
            <a:r>
              <a:rPr lang="en-US" b="1" dirty="0">
                <a:latin typeface="+mn-lt"/>
              </a:rPr>
              <a:t>Completion Approvals</a:t>
            </a:r>
          </a:p>
        </p:txBody>
      </p:sp>
      <p:pic>
        <p:nvPicPr>
          <p:cNvPr id="3" name="Content Placeholder 3">
            <a:extLst>
              <a:ext uri="{FF2B5EF4-FFF2-40B4-BE49-F238E27FC236}">
                <a16:creationId xmlns:a16="http://schemas.microsoft.com/office/drawing/2014/main" id="{73C224FB-414C-6B82-3BCB-DCE450CFA9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075" y="1638300"/>
            <a:ext cx="7054850" cy="4038600"/>
          </a:xfrm>
        </p:spPr>
      </p:pic>
    </p:spTree>
    <p:extLst>
      <p:ext uri="{BB962C8B-B14F-4D97-AF65-F5344CB8AC3E}">
        <p14:creationId xmlns:p14="http://schemas.microsoft.com/office/powerpoint/2010/main" val="258357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6">
            <a:extLst>
              <a:ext uri="{FF2B5EF4-FFF2-40B4-BE49-F238E27FC236}">
                <a16:creationId xmlns:a16="http://schemas.microsoft.com/office/drawing/2014/main" id="{2A8D35BB-8AE2-30EE-8D67-180B9017C285}"/>
              </a:ext>
            </a:extLst>
          </p:cNvPr>
          <p:cNvSpPr txBox="1">
            <a:spLocks noGrp="1"/>
          </p:cNvSpPr>
          <p:nvPr>
            <p:ph type="title"/>
          </p:nvPr>
        </p:nvSpPr>
        <p:spPr>
          <a:xfrm>
            <a:off x="826878" y="93484"/>
            <a:ext cx="7058025" cy="16827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latin typeface="Calibri" panose="020F0502020204030204" pitchFamily="34" charset="0"/>
                <a:ea typeface="Calibri" panose="020F0502020204030204" pitchFamily="34" charset="0"/>
                <a:cs typeface="Calibri" panose="020F0502020204030204" pitchFamily="34" charset="0"/>
              </a:rPr>
              <a:t>Next Steps?</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12;p16">
            <a:extLst>
              <a:ext uri="{FF2B5EF4-FFF2-40B4-BE49-F238E27FC236}">
                <a16:creationId xmlns:a16="http://schemas.microsoft.com/office/drawing/2014/main" id="{60A300EC-54A5-21E0-B493-D9395E816793}"/>
              </a:ext>
            </a:extLst>
          </p:cNvPr>
          <p:cNvSpPr txBox="1">
            <a:spLocks noGrp="1"/>
          </p:cNvSpPr>
          <p:nvPr>
            <p:ph idx="1"/>
          </p:nvPr>
        </p:nvSpPr>
        <p:spPr>
          <a:xfrm>
            <a:off x="1042987" y="1210904"/>
            <a:ext cx="7058025" cy="4168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457200" lvl="0" indent="-457200" algn="l" rtl="0">
              <a:spcBef>
                <a:spcPts val="0"/>
              </a:spcBef>
              <a:spcAft>
                <a:spcPts val="0"/>
              </a:spcAft>
              <a:buClr>
                <a:schemeClr val="dk1"/>
              </a:buClr>
              <a:buSzPts val="3200"/>
              <a:buFont typeface="+mj-lt"/>
              <a:buAutoNum type="arabicPeriod"/>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Visit the ScoutingAlumni.org website and sign-up with the BSA Alumni Association</a:t>
            </a:r>
          </a:p>
          <a:p>
            <a:pPr marL="457200" lvl="0" indent="-457200" algn="l" rtl="0">
              <a:spcBef>
                <a:spcPts val="0"/>
              </a:spcBef>
              <a:spcAft>
                <a:spcPts val="0"/>
              </a:spcAft>
              <a:buClr>
                <a:schemeClr val="dk1"/>
              </a:buClr>
              <a:buSzPts val="3200"/>
              <a:buFont typeface="+mj-lt"/>
              <a:buAutoNum type="arabicPeriod"/>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Download the BSA Alumni Award Application</a:t>
            </a:r>
          </a:p>
          <a:p>
            <a:pPr marL="457200" lvl="0" indent="-457200" algn="l" rtl="0">
              <a:spcBef>
                <a:spcPts val="0"/>
              </a:spcBef>
              <a:spcAft>
                <a:spcPts val="0"/>
              </a:spcAft>
              <a:buClr>
                <a:schemeClr val="dk1"/>
              </a:buClr>
              <a:buSzPts val="3200"/>
              <a:buFont typeface="+mj-lt"/>
              <a:buAutoNum type="arabicPeriod"/>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Use the “Council Alumni Committee” finder button on the website </a:t>
            </a:r>
          </a:p>
          <a:p>
            <a:pPr marL="0" lvl="0" indent="0" algn="l" rtl="0">
              <a:spcBef>
                <a:spcPts val="0"/>
              </a:spcBef>
              <a:spcAft>
                <a:spcPts val="0"/>
              </a:spcAft>
              <a:buClr>
                <a:schemeClr val="dk1"/>
              </a:buClr>
              <a:buSzPts val="3200"/>
              <a:buNone/>
            </a:pP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3200"/>
              <a:buNone/>
            </a:pP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320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Option A: Contact the Council Alumni Committee chair to ask to join the committee</a:t>
            </a:r>
          </a:p>
          <a:p>
            <a:pPr marL="0" lvl="0" indent="0" algn="l" rtl="0">
              <a:spcBef>
                <a:spcPts val="0"/>
              </a:spcBef>
              <a:spcAft>
                <a:spcPts val="0"/>
              </a:spcAft>
              <a:buClr>
                <a:schemeClr val="dk1"/>
              </a:buClr>
              <a:buSzPts val="3200"/>
              <a:buNone/>
            </a:pP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320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Option B: Contact your Scout Executive and consider volunteering to start an Alumni committee in your council </a:t>
            </a:r>
          </a:p>
        </p:txBody>
      </p:sp>
      <p:pic>
        <p:nvPicPr>
          <p:cNvPr id="5" name="Picture 4" descr="A blue sign with white text&#10;&#10;Description automatically generated">
            <a:extLst>
              <a:ext uri="{FF2B5EF4-FFF2-40B4-BE49-F238E27FC236}">
                <a16:creationId xmlns:a16="http://schemas.microsoft.com/office/drawing/2014/main" id="{2AE92408-BE6A-DCDF-3821-279E0D5C2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735" y="3521015"/>
            <a:ext cx="2581275" cy="609600"/>
          </a:xfrm>
          <a:prstGeom prst="rect">
            <a:avLst/>
          </a:prstGeom>
        </p:spPr>
      </p:pic>
    </p:spTree>
    <p:extLst>
      <p:ext uri="{BB962C8B-B14F-4D97-AF65-F5344CB8AC3E}">
        <p14:creationId xmlns:p14="http://schemas.microsoft.com/office/powerpoint/2010/main" val="294229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46E1-5487-BB81-D5B3-98C8812503CC}"/>
              </a:ext>
            </a:extLst>
          </p:cNvPr>
          <p:cNvSpPr>
            <a:spLocks noGrp="1"/>
          </p:cNvSpPr>
          <p:nvPr>
            <p:ph type="title"/>
          </p:nvPr>
        </p:nvSpPr>
        <p:spPr>
          <a:xfrm>
            <a:off x="685800" y="457200"/>
            <a:ext cx="7772400" cy="653143"/>
          </a:xfrm>
        </p:spPr>
        <p:txBody>
          <a:bodyPr/>
          <a:lstStyle/>
          <a:p>
            <a:pPr algn="ctr"/>
            <a:r>
              <a:rPr lang="en-US" b="1" dirty="0"/>
              <a:t>Contacts</a:t>
            </a:r>
          </a:p>
        </p:txBody>
      </p:sp>
      <p:sp>
        <p:nvSpPr>
          <p:cNvPr id="3" name="Content Placeholder 2">
            <a:extLst>
              <a:ext uri="{FF2B5EF4-FFF2-40B4-BE49-F238E27FC236}">
                <a16:creationId xmlns:a16="http://schemas.microsoft.com/office/drawing/2014/main" id="{C5F37728-CF99-66F7-0A7D-40E991F4D855}"/>
              </a:ext>
            </a:extLst>
          </p:cNvPr>
          <p:cNvSpPr>
            <a:spLocks noGrp="1"/>
          </p:cNvSpPr>
          <p:nvPr>
            <p:ph idx="1"/>
          </p:nvPr>
        </p:nvSpPr>
        <p:spPr>
          <a:xfrm>
            <a:off x="457200" y="1632857"/>
            <a:ext cx="7772400" cy="3982939"/>
          </a:xfrm>
        </p:spPr>
        <p:txBody>
          <a:bodyPr>
            <a:normAutofit fontScale="62500" lnSpcReduction="20000"/>
          </a:bodyPr>
          <a:lstStyle/>
          <a:p>
            <a:r>
              <a:rPr lang="en-US" sz="2900" dirty="0">
                <a:latin typeface="Calibri" panose="020F0502020204030204" pitchFamily="34" charset="0"/>
                <a:ea typeface="Calibri" panose="020F0502020204030204" pitchFamily="34" charset="0"/>
                <a:cs typeface="Calibri" panose="020F0502020204030204" pitchFamily="34" charset="0"/>
              </a:rPr>
              <a:t>Alumni Award Form </a:t>
            </a:r>
            <a:r>
              <a:rPr lang="en-US" sz="2900" u="sng"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https://scoutingalumni.org/wp-content/uploads/2021/10/Alumni-Award-Requirements-6.1.21-Fillable.pdf</a:t>
            </a:r>
            <a:endParaRPr lang="en-US" sz="2900" u="sng" dirty="0">
              <a:solidFill>
                <a:srgbClr val="669900"/>
              </a:solidFill>
              <a:latin typeface="Calibri" panose="020F0502020204030204" pitchFamily="34" charset="0"/>
              <a:ea typeface="Calibri" panose="020F0502020204030204" pitchFamily="34" charset="0"/>
              <a:cs typeface="Calibri" panose="020F0502020204030204" pitchFamily="34" charset="0"/>
            </a:endParaRPr>
          </a:p>
          <a:p>
            <a:r>
              <a:rPr lang="en-US" sz="2900" dirty="0">
                <a:latin typeface="Calibri" panose="020F0502020204030204" pitchFamily="34" charset="0"/>
                <a:ea typeface="Calibri" panose="020F0502020204030204" pitchFamily="34" charset="0"/>
                <a:cs typeface="Calibri" panose="020F0502020204030204" pitchFamily="34" charset="0"/>
              </a:rPr>
              <a:t> To sign up for the Educators Affiliate group </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https://docs.google.com/forms/d/e/1FAIpQLScOrN5xGbhVDRaeEt7-85DXwTKjpuBVJPdL5jRf_tILSw5dSA/viewform?fbclid=IwAR2p5VIefNkCq7zSG8oZF6-ITqXMxW8XDK1r3voVTY1FZvQ38JFI-5qUGqE</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r>
              <a:rPr lang="en-US" sz="2900" dirty="0">
                <a:solidFill>
                  <a:schemeClr val="tx1"/>
                </a:solidFill>
                <a:latin typeface="Calibri" panose="020F0502020204030204" pitchFamily="34" charset="0"/>
                <a:ea typeface="Calibri" panose="020F0502020204030204" pitchFamily="34" charset="0"/>
                <a:cs typeface="Calibri" panose="020F0502020204030204" pitchFamily="34" charset="0"/>
              </a:rPr>
              <a:t>Alumni Communities Lead  Tim Brown  </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bsaalumnicommittee@gmail.com</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r>
              <a:rPr lang="en-US" sz="2900" dirty="0">
                <a:solidFill>
                  <a:schemeClr val="tx1"/>
                </a:solidFill>
                <a:latin typeface="Calibri" panose="020F0502020204030204" pitchFamily="34" charset="0"/>
                <a:ea typeface="Calibri" panose="020F0502020204030204" pitchFamily="34" charset="0"/>
                <a:cs typeface="Calibri" panose="020F0502020204030204" pitchFamily="34" charset="0"/>
              </a:rPr>
              <a:t>Career Based Affinity Group Lead  Joe </a:t>
            </a:r>
            <a:r>
              <a:rPr lang="en-US" sz="2900" dirty="0" err="1">
                <a:solidFill>
                  <a:schemeClr val="tx1"/>
                </a:solidFill>
                <a:latin typeface="Calibri" panose="020F0502020204030204" pitchFamily="34" charset="0"/>
                <a:ea typeface="Calibri" panose="020F0502020204030204" pitchFamily="34" charset="0"/>
                <a:cs typeface="Calibri" panose="020F0502020204030204" pitchFamily="34" charset="0"/>
              </a:rPr>
              <a:t>Kruzan</a:t>
            </a:r>
            <a:r>
              <a:rPr lang="en-US" sz="29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josephkruzan@aol.com</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r>
              <a:rPr lang="en-US" sz="2900" dirty="0">
                <a:solidFill>
                  <a:schemeClr val="tx1"/>
                </a:solidFill>
                <a:latin typeface="Calibri" panose="020F0502020204030204" pitchFamily="34" charset="0"/>
                <a:ea typeface="Calibri" panose="020F0502020204030204" pitchFamily="34" charset="0"/>
                <a:cs typeface="Calibri" panose="020F0502020204030204" pitchFamily="34" charset="0"/>
              </a:rPr>
              <a:t>Sign Up BSA Alumni Assoc.</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https://scoutingalumni.org/get-involved/signup/</a:t>
            </a:r>
            <a:endPar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endParaRPr>
          </a:p>
          <a:p>
            <a:r>
              <a:rPr lang="en-US" sz="2900" dirty="0">
                <a:solidFill>
                  <a:schemeClr val="tx1"/>
                </a:solidFill>
                <a:latin typeface="Calibri" panose="020F0502020204030204" pitchFamily="34" charset="0"/>
                <a:ea typeface="Calibri" panose="020F0502020204030204" pitchFamily="34" charset="0"/>
                <a:cs typeface="Calibri" panose="020F0502020204030204" pitchFamily="34" charset="0"/>
              </a:rPr>
              <a:t>For assistance in forming a BSA Alumni Committee in your council contact, BSA Alumni Council Support Chair   Jay Bottorff,   </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7"/>
              </a:rPr>
              <a:t>jsbottorff1@gmail.com</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r>
              <a:rPr lang="en-US" sz="2900" dirty="0">
                <a:solidFill>
                  <a:schemeClr val="tx1"/>
                </a:solidFill>
                <a:latin typeface="Calibri" panose="020F0502020204030204" pitchFamily="34" charset="0"/>
                <a:ea typeface="Calibri" panose="020F0502020204030204" pitchFamily="34" charset="0"/>
                <a:cs typeface="Calibri" panose="020F0502020204030204" pitchFamily="34" charset="0"/>
              </a:rPr>
              <a:t>NESA Vice President of Training    Ross Arnold, </a:t>
            </a: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8"/>
              </a:rPr>
              <a:t>rossarnold1213@gmail.com</a:t>
            </a:r>
            <a:endPar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900"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75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47266-AF79-7893-2C3D-959C304116DB}"/>
              </a:ext>
            </a:extLst>
          </p:cNvPr>
          <p:cNvPicPr>
            <a:picLocks noChangeAspect="1"/>
          </p:cNvPicPr>
          <p:nvPr/>
        </p:nvPicPr>
        <p:blipFill>
          <a:blip r:embed="rId2"/>
          <a:stretch>
            <a:fillRect/>
          </a:stretch>
        </p:blipFill>
        <p:spPr>
          <a:xfrm>
            <a:off x="762000" y="285750"/>
            <a:ext cx="6762750" cy="5429250"/>
          </a:xfrm>
          <a:prstGeom prst="rect">
            <a:avLst/>
          </a:prstGeom>
        </p:spPr>
      </p:pic>
    </p:spTree>
    <p:extLst>
      <p:ext uri="{BB962C8B-B14F-4D97-AF65-F5344CB8AC3E}">
        <p14:creationId xmlns:p14="http://schemas.microsoft.com/office/powerpoint/2010/main" val="304168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8DF207D-4BED-AB21-7BDF-BA67D223B569}"/>
              </a:ext>
            </a:extLst>
          </p:cNvPr>
          <p:cNvSpPr>
            <a:spLocks noChangeArrowheads="1"/>
          </p:cNvSpPr>
          <p:nvPr/>
        </p:nvSpPr>
        <p:spPr bwMode="auto">
          <a:xfrm>
            <a:off x="1135856" y="4588082"/>
            <a:ext cx="6405562"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669900"/>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https://docs.google.com/forms/d/e/1FAIpQLSc9yPfTZWobzGF4Nv_INru7t42Q1pFlN6lwk6G-aO4DqrCnug/viewform?entry.1064980786=October+6,+2024</a:t>
            </a:r>
            <a:r>
              <a:rPr kumimoji="0" lang="en-US" altLang="en-US" sz="1800" b="0" i="0" u="none" strike="noStrike" cap="none" normalizeH="0" baseline="0" dirty="0">
                <a:ln>
                  <a:noFill/>
                </a:ln>
                <a:solidFill>
                  <a:srgbClr val="669900"/>
                </a:solidFill>
                <a:effectLst/>
              </a:rPr>
              <a:t> </a:t>
            </a:r>
            <a:endParaRPr kumimoji="0" lang="en-US" altLang="en-US" sz="1800" b="0" i="0" u="none" strike="noStrike" cap="none" normalizeH="0" baseline="0" dirty="0">
              <a:ln>
                <a:noFill/>
              </a:ln>
              <a:solidFill>
                <a:srgbClr val="669900"/>
              </a:solidFill>
              <a:effectLst/>
              <a:latin typeface="Arial" panose="020B0604020202020204" pitchFamily="34" charset="0"/>
            </a:endParaRPr>
          </a:p>
        </p:txBody>
      </p:sp>
      <p:pic>
        <p:nvPicPr>
          <p:cNvPr id="6" name="Picture 5" descr="A qr code with a few squares&#10;&#10;Description automatically generated">
            <a:extLst>
              <a:ext uri="{FF2B5EF4-FFF2-40B4-BE49-F238E27FC236}">
                <a16:creationId xmlns:a16="http://schemas.microsoft.com/office/drawing/2014/main" id="{FE31CD7B-9D09-3277-6CE7-23E386FF1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962" y="1809750"/>
            <a:ext cx="2419350" cy="2419350"/>
          </a:xfrm>
          <a:prstGeom prst="rect">
            <a:avLst/>
          </a:prstGeom>
        </p:spPr>
      </p:pic>
      <p:sp>
        <p:nvSpPr>
          <p:cNvPr id="9" name="Google Shape;111;p16">
            <a:extLst>
              <a:ext uri="{FF2B5EF4-FFF2-40B4-BE49-F238E27FC236}">
                <a16:creationId xmlns:a16="http://schemas.microsoft.com/office/drawing/2014/main" id="{76C587FD-691A-8509-4EDB-A599B839518A}"/>
              </a:ext>
            </a:extLst>
          </p:cNvPr>
          <p:cNvSpPr txBox="1">
            <a:spLocks noGrp="1"/>
          </p:cNvSpPr>
          <p:nvPr>
            <p:ph type="title"/>
          </p:nvPr>
        </p:nvSpPr>
        <p:spPr>
          <a:xfrm>
            <a:off x="809625" y="274638"/>
            <a:ext cx="7058025" cy="16827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latin typeface="Calibri" panose="020F0502020204030204" pitchFamily="34" charset="0"/>
                <a:ea typeface="Calibri" panose="020F0502020204030204" pitchFamily="34" charset="0"/>
                <a:cs typeface="Calibri" panose="020F0502020204030204" pitchFamily="34" charset="0"/>
              </a:rPr>
              <a:t>Post-Training Survey</a:t>
            </a:r>
            <a:endParaRPr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859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EA9609-B5BD-B282-0CC9-38AD13557A2D}"/>
              </a:ext>
            </a:extLst>
          </p:cNvPr>
          <p:cNvSpPr txBox="1"/>
          <p:nvPr/>
        </p:nvSpPr>
        <p:spPr>
          <a:xfrm>
            <a:off x="1866900" y="727711"/>
            <a:ext cx="4743450" cy="769441"/>
          </a:xfrm>
          <a:prstGeom prst="rect">
            <a:avLst/>
          </a:prstGeom>
          <a:noFill/>
        </p:spPr>
        <p:txBody>
          <a:bodyPr wrap="square" rtlCol="0">
            <a:spAutoFit/>
          </a:bodyPr>
          <a:lstStyle/>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5" name="TextBox 4">
            <a:extLst>
              <a:ext uri="{FF2B5EF4-FFF2-40B4-BE49-F238E27FC236}">
                <a16:creationId xmlns:a16="http://schemas.microsoft.com/office/drawing/2014/main" id="{27FC8E56-DD2B-F0E0-0F96-F67B0B837DD0}"/>
              </a:ext>
            </a:extLst>
          </p:cNvPr>
          <p:cNvSpPr txBox="1"/>
          <p:nvPr/>
        </p:nvSpPr>
        <p:spPr>
          <a:xfrm>
            <a:off x="1947863" y="3963202"/>
            <a:ext cx="4581524" cy="1384995"/>
          </a:xfrm>
          <a:prstGeom prst="rect">
            <a:avLst/>
          </a:prstGeom>
          <a:noFill/>
        </p:spPr>
        <p:txBody>
          <a:bodyPr wrap="square">
            <a:spAutoFit/>
          </a:bodyPr>
          <a:lstStyle/>
          <a:p>
            <a:pPr marL="0" indent="0" algn="ctr">
              <a:spcBef>
                <a:spcPts val="0"/>
              </a:spcBef>
              <a:buNone/>
            </a:pPr>
            <a:r>
              <a:rPr lang="en-US" sz="3600" b="1" dirty="0">
                <a:latin typeface="Calibri" panose="020F0502020204030204" pitchFamily="34" charset="0"/>
                <a:ea typeface="Calibri" panose="020F0502020204030204" pitchFamily="34" charset="0"/>
                <a:cs typeface="Calibri" panose="020F0502020204030204" pitchFamily="34" charset="0"/>
              </a:rPr>
              <a:t>Bruce Hamous   </a:t>
            </a:r>
          </a:p>
          <a:p>
            <a:pPr marL="0" indent="0" algn="ctr">
              <a:spcBef>
                <a:spcPts val="0"/>
              </a:spcBef>
              <a:buNone/>
            </a:pPr>
            <a:r>
              <a:rPr lang="en-US" sz="24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bruce.hamous@gmail.com</a:t>
            </a:r>
            <a:r>
              <a:rPr lang="en-US" sz="2400"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(319) 551-9522  (cell)</a:t>
            </a:r>
          </a:p>
        </p:txBody>
      </p:sp>
      <p:pic>
        <p:nvPicPr>
          <p:cNvPr id="7" name="Picture 6" descr="A child in a uniform&#10;&#10;Description automatically generated">
            <a:extLst>
              <a:ext uri="{FF2B5EF4-FFF2-40B4-BE49-F238E27FC236}">
                <a16:creationId xmlns:a16="http://schemas.microsoft.com/office/drawing/2014/main" id="{9B9F1AD9-D58D-FAF7-E88E-149A413C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75" y="2028933"/>
            <a:ext cx="1717750" cy="1717751"/>
          </a:xfrm>
          <a:prstGeom prst="rect">
            <a:avLst/>
          </a:prstGeom>
        </p:spPr>
      </p:pic>
      <p:pic>
        <p:nvPicPr>
          <p:cNvPr id="9" name="Picture 8" descr="Two men standing next to a sign&#10;&#10;Description automatically generated">
            <a:extLst>
              <a:ext uri="{FF2B5EF4-FFF2-40B4-BE49-F238E27FC236}">
                <a16:creationId xmlns:a16="http://schemas.microsoft.com/office/drawing/2014/main" id="{FD9507BB-6685-B537-4A0D-DACC127C0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925" y="2028934"/>
            <a:ext cx="1717750" cy="1717750"/>
          </a:xfrm>
          <a:prstGeom prst="rect">
            <a:avLst/>
          </a:prstGeom>
        </p:spPr>
      </p:pic>
      <p:pic>
        <p:nvPicPr>
          <p:cNvPr id="15" name="Picture 14" descr="A group of people in uniform&#10;&#10;Description automatically generated">
            <a:extLst>
              <a:ext uri="{FF2B5EF4-FFF2-40B4-BE49-F238E27FC236}">
                <a16:creationId xmlns:a16="http://schemas.microsoft.com/office/drawing/2014/main" id="{6876E957-2B93-5D59-FF94-853239C67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098" y="2028934"/>
            <a:ext cx="1777641" cy="1717750"/>
          </a:xfrm>
          <a:prstGeom prst="rect">
            <a:avLst/>
          </a:prstGeom>
        </p:spPr>
      </p:pic>
      <p:pic>
        <p:nvPicPr>
          <p:cNvPr id="17" name="Picture 16" descr="A person in a kayak&#10;&#10;Description automatically generated">
            <a:extLst>
              <a:ext uri="{FF2B5EF4-FFF2-40B4-BE49-F238E27FC236}">
                <a16:creationId xmlns:a16="http://schemas.microsoft.com/office/drawing/2014/main" id="{F0FE9EA3-755B-4A77-8AE7-EAACAF3F6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675" y="2028934"/>
            <a:ext cx="2378423" cy="1717750"/>
          </a:xfrm>
          <a:prstGeom prst="rect">
            <a:avLst/>
          </a:prstGeom>
        </p:spPr>
      </p:pic>
    </p:spTree>
    <p:extLst>
      <p:ext uri="{BB962C8B-B14F-4D97-AF65-F5344CB8AC3E}">
        <p14:creationId xmlns:p14="http://schemas.microsoft.com/office/powerpoint/2010/main" val="397432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6">
            <a:extLst>
              <a:ext uri="{FF2B5EF4-FFF2-40B4-BE49-F238E27FC236}">
                <a16:creationId xmlns:a16="http://schemas.microsoft.com/office/drawing/2014/main" id="{F362C26B-4C24-59C2-C9F0-613CA3397D83}"/>
              </a:ext>
            </a:extLst>
          </p:cNvPr>
          <p:cNvSpPr txBox="1">
            <a:spLocks noGrp="1"/>
          </p:cNvSpPr>
          <p:nvPr>
            <p:ph type="title"/>
          </p:nvPr>
        </p:nvSpPr>
        <p:spPr>
          <a:xfrm>
            <a:off x="762000" y="307975"/>
            <a:ext cx="7058025" cy="16827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latin typeface="Calibri" panose="020F0502020204030204" pitchFamily="34" charset="0"/>
                <a:ea typeface="Calibri" panose="020F0502020204030204" pitchFamily="34" charset="0"/>
                <a:cs typeface="Calibri" panose="020F0502020204030204" pitchFamily="34" charset="0"/>
              </a:rPr>
              <a:t>What is the BSA Alumni Association?</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12;p16">
            <a:extLst>
              <a:ext uri="{FF2B5EF4-FFF2-40B4-BE49-F238E27FC236}">
                <a16:creationId xmlns:a16="http://schemas.microsoft.com/office/drawing/2014/main" id="{B8704EC0-C8CB-8AD7-A216-291E4151927B}"/>
              </a:ext>
            </a:extLst>
          </p:cNvPr>
          <p:cNvSpPr txBox="1">
            <a:spLocks noGrp="1"/>
          </p:cNvSpPr>
          <p:nvPr>
            <p:ph idx="1"/>
          </p:nvPr>
        </p:nvSpPr>
        <p:spPr>
          <a:xfrm>
            <a:off x="675735" y="1990725"/>
            <a:ext cx="7620000" cy="4168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Purpose of the BSA AA</a:t>
            </a:r>
          </a:p>
          <a:p>
            <a:pPr lvl="0" algn="l" rtl="0">
              <a:spcBef>
                <a:spcPts val="0"/>
              </a:spcBef>
              <a:spcAft>
                <a:spcPts val="0"/>
              </a:spcAft>
              <a:buClr>
                <a:schemeClr val="dk1"/>
              </a:buClr>
              <a:buSzPts val="3200"/>
              <a:buFont typeface="Arial" panose="020B0604020202020204" pitchFamily="34" charset="0"/>
              <a:buChar char="•"/>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oster lifelong relationships for BSA Alumni</a:t>
            </a:r>
          </a:p>
          <a:p>
            <a:pPr lvl="0" algn="l" rtl="0">
              <a:spcBef>
                <a:spcPts val="0"/>
              </a:spcBef>
              <a:spcAft>
                <a:spcPts val="0"/>
              </a:spcAft>
              <a:buClr>
                <a:schemeClr val="dk1"/>
              </a:buClr>
              <a:buSzPts val="3200"/>
              <a:buFont typeface="Arial" panose="020B0604020202020204" pitchFamily="34" charset="0"/>
              <a:buChar char="•"/>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US"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ncourage BSA Alumni gifts of time, talent, and philanthropy to Scouting</a:t>
            </a:r>
          </a:p>
          <a:p>
            <a:pPr lvl="0" algn="l" rtl="0">
              <a:spcBef>
                <a:spcPts val="0"/>
              </a:spcBef>
              <a:spcAft>
                <a:spcPts val="0"/>
              </a:spcAft>
              <a:buClr>
                <a:schemeClr val="dk1"/>
              </a:buClr>
              <a:buSzPts val="3200"/>
              <a:buFont typeface="Arial" panose="020B0604020202020204" pitchFamily="34" charset="0"/>
              <a:buChar char="•"/>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acilitate volunteer service to achieve established goals related to vibrant BSA Alumni membership programs</a:t>
            </a:r>
          </a:p>
          <a:p>
            <a:pPr marL="342900" lvl="0" indent="-342900" algn="l" rtl="0">
              <a:spcBef>
                <a:spcPts val="0"/>
              </a:spcBef>
              <a:spcAft>
                <a:spcPts val="0"/>
              </a:spcAft>
              <a:buClr>
                <a:schemeClr val="dk1"/>
              </a:buClr>
              <a:buSzPts val="3200"/>
              <a:buChar char="•"/>
            </a:pP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320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Simply put:</a:t>
            </a:r>
          </a:p>
          <a:p>
            <a:pPr marL="0" lvl="0" indent="0" algn="l" rtl="0">
              <a:spcBef>
                <a:spcPts val="0"/>
              </a:spcBef>
              <a:spcAft>
                <a:spcPts val="0"/>
              </a:spcAft>
              <a:buClr>
                <a:schemeClr val="dk1"/>
              </a:buClr>
              <a:buSzPts val="3200"/>
              <a:buNone/>
            </a:pPr>
            <a:r>
              <a:rPr lang="en-US" b="1" i="1" dirty="0">
                <a:solidFill>
                  <a:schemeClr val="tx1"/>
                </a:solidFill>
                <a:latin typeface="Calibri" panose="020F0502020204030204" pitchFamily="34" charset="0"/>
                <a:ea typeface="Calibri" panose="020F0502020204030204" pitchFamily="34" charset="0"/>
                <a:cs typeface="Calibri" panose="020F0502020204030204" pitchFamily="34" charset="0"/>
              </a:rPr>
              <a:t>“The BSA Alumni Association exists to reengage former Scouts and Scouters and those who have been involved in or supported Scouting in the past and bring them back to the Scouting Campfire”</a:t>
            </a:r>
          </a:p>
          <a:p>
            <a:pPr marL="342900" lvl="0" indent="-342900" algn="l" rtl="0">
              <a:spcBef>
                <a:spcPts val="0"/>
              </a:spcBef>
              <a:spcAft>
                <a:spcPts val="0"/>
              </a:spcAft>
              <a:buClr>
                <a:schemeClr val="dk1"/>
              </a:buClr>
              <a:buSzPts val="3200"/>
              <a:buChar char="•"/>
            </a:pP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320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Every Scouting America Council should have an active Alumni Committee</a:t>
            </a:r>
          </a:p>
          <a:p>
            <a:pPr marL="0" lvl="0" indent="0" algn="l" rtl="0">
              <a:spcBef>
                <a:spcPts val="0"/>
              </a:spcBef>
              <a:spcAft>
                <a:spcPts val="0"/>
              </a:spcAft>
              <a:buClr>
                <a:schemeClr val="dk1"/>
              </a:buClr>
              <a:buSzPts val="3200"/>
              <a:buNone/>
            </a:pPr>
            <a:endParaRP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117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6">
            <a:extLst>
              <a:ext uri="{FF2B5EF4-FFF2-40B4-BE49-F238E27FC236}">
                <a16:creationId xmlns:a16="http://schemas.microsoft.com/office/drawing/2014/main" id="{2A8D35BB-8AE2-30EE-8D67-180B9017C285}"/>
              </a:ext>
            </a:extLst>
          </p:cNvPr>
          <p:cNvSpPr txBox="1">
            <a:spLocks noGrp="1"/>
          </p:cNvSpPr>
          <p:nvPr>
            <p:ph type="title"/>
          </p:nvPr>
        </p:nvSpPr>
        <p:spPr>
          <a:xfrm>
            <a:off x="1042987" y="274638"/>
            <a:ext cx="7058025" cy="16827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latin typeface="Calibri" panose="020F0502020204030204" pitchFamily="34" charset="0"/>
                <a:ea typeface="Calibri" panose="020F0502020204030204" pitchFamily="34" charset="0"/>
                <a:cs typeface="Calibri" panose="020F0502020204030204" pitchFamily="34" charset="0"/>
              </a:rPr>
              <a:t>What (Who) is a BSA Alumnus?</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12;p16">
            <a:extLst>
              <a:ext uri="{FF2B5EF4-FFF2-40B4-BE49-F238E27FC236}">
                <a16:creationId xmlns:a16="http://schemas.microsoft.com/office/drawing/2014/main" id="{60A300EC-54A5-21E0-B493-D9395E816793}"/>
              </a:ext>
            </a:extLst>
          </p:cNvPr>
          <p:cNvSpPr txBox="1">
            <a:spLocks noGrp="1"/>
          </p:cNvSpPr>
          <p:nvPr>
            <p:ph idx="1"/>
          </p:nvPr>
        </p:nvSpPr>
        <p:spPr>
          <a:xfrm>
            <a:off x="1066800" y="1957388"/>
            <a:ext cx="6800850" cy="4168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 BSA Alumnus is anyone who:</a:t>
            </a:r>
          </a:p>
          <a:p>
            <a:pPr marL="0" lvl="0" indent="0" algn="l" rtl="0">
              <a:spcBef>
                <a:spcPts val="0"/>
              </a:spcBef>
              <a:spcAft>
                <a:spcPts val="0"/>
              </a:spcAft>
              <a:buClr>
                <a:schemeClr val="dk1"/>
              </a:buClr>
              <a:buSzPts val="3200"/>
              <a:buNone/>
            </a:pP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l" rtl="0">
              <a:spcBef>
                <a:spcPts val="0"/>
              </a:spcBef>
              <a:spcAft>
                <a:spcPts val="0"/>
              </a:spcAft>
              <a:buClr>
                <a:schemeClr val="dk1"/>
              </a:buClr>
              <a:buSzPts val="3200"/>
              <a:buFont typeface="Arial" panose="020B0604020202020204" pitchFamily="34" charset="0"/>
              <a:buChar cha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Has been positively impacted by the </a:t>
            </a:r>
            <a:r>
              <a:rPr lang="en-US" sz="2400" b="1" i="1" dirty="0">
                <a:solidFill>
                  <a:schemeClr val="tx1"/>
                </a:solidFill>
                <a:latin typeface="Calibri" panose="020F0502020204030204" pitchFamily="34" charset="0"/>
                <a:ea typeface="Calibri" panose="020F0502020204030204" pitchFamily="34" charset="0"/>
                <a:cs typeface="Calibri" panose="020F0502020204030204" pitchFamily="34" charset="0"/>
              </a:rPr>
              <a:t>Scouting America</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 Program</a:t>
            </a:r>
          </a:p>
          <a:p>
            <a:pPr lvl="0" algn="l" rtl="0">
              <a:spcBef>
                <a:spcPts val="0"/>
              </a:spcBef>
              <a:spcAft>
                <a:spcPts val="0"/>
              </a:spcAft>
              <a:buClr>
                <a:schemeClr val="dk1"/>
              </a:buClr>
              <a:buSzPts val="3200"/>
              <a:buFont typeface="Arial" panose="020B0604020202020204" pitchFamily="34" charset="0"/>
              <a:buChar cha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Supports Scouting in any number of ways</a:t>
            </a:r>
          </a:p>
          <a:p>
            <a:pPr lvl="0" algn="l" rtl="0">
              <a:spcBef>
                <a:spcPts val="0"/>
              </a:spcBef>
              <a:spcAft>
                <a:spcPts val="0"/>
              </a:spcAft>
              <a:buClr>
                <a:schemeClr val="dk1"/>
              </a:buClr>
              <a:buSzPts val="3200"/>
              <a:buFont typeface="Arial" panose="020B0604020202020204" pitchFamily="34" charset="0"/>
              <a:buChar cha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Enjoys Scouting Adventures</a:t>
            </a:r>
          </a:p>
          <a:p>
            <a:pPr lvl="0" algn="l" rtl="0">
              <a:spcBef>
                <a:spcPts val="0"/>
              </a:spcBef>
              <a:spcAft>
                <a:spcPts val="0"/>
              </a:spcAft>
              <a:buClr>
                <a:schemeClr val="dk1"/>
              </a:buClr>
              <a:buSzPts val="3200"/>
              <a:buFont typeface="Arial" panose="020B0604020202020204" pitchFamily="34" charset="0"/>
              <a:buChar cha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Helps boys &amp; girls grow into their very best future selves</a:t>
            </a:r>
            <a:endParaRPr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84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6">
            <a:extLst>
              <a:ext uri="{FF2B5EF4-FFF2-40B4-BE49-F238E27FC236}">
                <a16:creationId xmlns:a16="http://schemas.microsoft.com/office/drawing/2014/main" id="{2A8D35BB-8AE2-30EE-8D67-180B9017C285}"/>
              </a:ext>
            </a:extLst>
          </p:cNvPr>
          <p:cNvSpPr txBox="1">
            <a:spLocks noGrp="1"/>
          </p:cNvSpPr>
          <p:nvPr>
            <p:ph type="title"/>
          </p:nvPr>
        </p:nvSpPr>
        <p:spPr>
          <a:xfrm>
            <a:off x="0" y="522288"/>
            <a:ext cx="8572499" cy="811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Calibri" panose="020F0502020204030204" pitchFamily="34" charset="0"/>
                <a:ea typeface="Calibri" panose="020F0502020204030204" pitchFamily="34" charset="0"/>
                <a:cs typeface="Calibri" panose="020F0502020204030204" pitchFamily="34" charset="0"/>
              </a:rPr>
              <a:t>Who Can Earn the Alumni Award?</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12;p16">
            <a:extLst>
              <a:ext uri="{FF2B5EF4-FFF2-40B4-BE49-F238E27FC236}">
                <a16:creationId xmlns:a16="http://schemas.microsoft.com/office/drawing/2014/main" id="{60A300EC-54A5-21E0-B493-D9395E816793}"/>
              </a:ext>
            </a:extLst>
          </p:cNvPr>
          <p:cNvSpPr txBox="1">
            <a:spLocks noGrp="1"/>
          </p:cNvSpPr>
          <p:nvPr>
            <p:ph idx="1"/>
          </p:nvPr>
        </p:nvSpPr>
        <p:spPr>
          <a:xfrm>
            <a:off x="809624" y="1329906"/>
            <a:ext cx="7762875" cy="44846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The following are the eligibility requirements to earn the </a:t>
            </a:r>
          </a:p>
          <a:p>
            <a:pPr marL="0" lvl="0" indent="0" algn="ctr" rtl="0">
              <a:spcBef>
                <a:spcPts val="0"/>
              </a:spcBef>
              <a:spcAft>
                <a:spcPts val="0"/>
              </a:spcAft>
              <a:buClr>
                <a:schemeClr val="dk1"/>
              </a:buClr>
              <a:buSzPts val="3200"/>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BSA Alumnus Award </a:t>
            </a:r>
          </a:p>
          <a:p>
            <a:pPr marL="0" lvl="0" indent="0" algn="l" rtl="0">
              <a:spcBef>
                <a:spcPts val="0"/>
              </a:spcBef>
              <a:spcAft>
                <a:spcPts val="0"/>
              </a:spcAft>
              <a:buClr>
                <a:schemeClr val="dk1"/>
              </a:buClr>
              <a:buSzPts val="3200"/>
              <a:buNone/>
            </a:pPr>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l" rtl="0">
              <a:spcBef>
                <a:spcPts val="0"/>
              </a:spcBef>
              <a:spcAft>
                <a:spcPts val="0"/>
              </a:spcAft>
              <a:buClr>
                <a:schemeClr val="dk1"/>
              </a:buClr>
              <a:buSzPts val="3200"/>
              <a:buFont typeface="+mj-lt"/>
              <a:buAutoNum type="arabicPeriod"/>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Applicants </a:t>
            </a:r>
            <a:r>
              <a:rPr 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must</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 be currently registered with the Scouting America program as an Adult member</a:t>
            </a:r>
          </a:p>
          <a:p>
            <a:pPr marL="457200" indent="-457200">
              <a:spcBef>
                <a:spcPts val="0"/>
              </a:spcBef>
              <a:buClr>
                <a:schemeClr val="dk1"/>
              </a:buClr>
              <a:buSzPts val="3200"/>
              <a:buFont typeface="+mj-lt"/>
              <a:buAutoNum type="arabicPeriod"/>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Applicants </a:t>
            </a:r>
            <a:r>
              <a:rPr 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must</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 register with the BSA Alumni Assoc. </a:t>
            </a:r>
            <a:r>
              <a:rPr lang="en-US" altLang="en-US" sz="2400"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https://resources.scouting.org/get-involved/signup</a:t>
            </a:r>
            <a:r>
              <a:rPr lang="en-US" sz="2400" b="1" dirty="0">
                <a:solidFill>
                  <a:srgbClr val="669900"/>
                </a:solidFill>
                <a:latin typeface="Calibri" panose="020F0502020204030204" pitchFamily="34" charset="0"/>
                <a:ea typeface="Calibri" panose="020F0502020204030204" pitchFamily="34" charset="0"/>
                <a:cs typeface="Calibri" panose="020F0502020204030204" pitchFamily="34" charset="0"/>
              </a:rPr>
              <a:t> </a:t>
            </a:r>
          </a:p>
          <a:p>
            <a:pPr marL="457200" indent="-457200">
              <a:spcBef>
                <a:spcPts val="0"/>
              </a:spcBef>
              <a:buClr>
                <a:schemeClr val="dk1"/>
              </a:buClr>
              <a:buSzPts val="3200"/>
              <a:buFont typeface="+mj-lt"/>
              <a:buAutoNum type="arabicPeriod"/>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Applicants </a:t>
            </a:r>
            <a:r>
              <a:rPr 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must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be a member of a council with an Active BSA Alumni Committee</a:t>
            </a:r>
          </a:p>
          <a:p>
            <a:pPr marL="457200" lvl="0" indent="-457200" algn="l" rtl="0">
              <a:spcBef>
                <a:spcPts val="0"/>
              </a:spcBef>
              <a:spcAft>
                <a:spcPts val="0"/>
              </a:spcAft>
              <a:buClr>
                <a:schemeClr val="dk1"/>
              </a:buClr>
              <a:buSzPts val="3200"/>
              <a:buFont typeface="+mj-lt"/>
              <a:buAutoNum type="arabicPeriod"/>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Applicants </a:t>
            </a:r>
            <a:r>
              <a:rPr 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should</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 be an </a:t>
            </a:r>
            <a:r>
              <a:rPr lang="en-US" sz="2400" b="1" u="sng" dirty="0">
                <a:solidFill>
                  <a:schemeClr val="tx1"/>
                </a:solidFill>
                <a:latin typeface="Calibri" panose="020F0502020204030204" pitchFamily="34" charset="0"/>
                <a:ea typeface="Calibri" panose="020F0502020204030204" pitchFamily="34" charset="0"/>
                <a:cs typeface="Calibri" panose="020F0502020204030204" pitchFamily="34" charset="0"/>
              </a:rPr>
              <a:t>Active Member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of either a local council Alumni Committee or a local or national Alumni Affiliate or Affinity Group</a:t>
            </a:r>
          </a:p>
        </p:txBody>
      </p:sp>
    </p:spTree>
    <p:extLst>
      <p:ext uri="{BB962C8B-B14F-4D97-AF65-F5344CB8AC3E}">
        <p14:creationId xmlns:p14="http://schemas.microsoft.com/office/powerpoint/2010/main" val="15626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descr="A qr code on a white background&#10;&#10;Description automatically generated">
            <a:extLst>
              <a:ext uri="{FF2B5EF4-FFF2-40B4-BE49-F238E27FC236}">
                <a16:creationId xmlns:a16="http://schemas.microsoft.com/office/drawing/2014/main" id="{4CB38C76-1D72-B3F4-ED03-BC58827B5AC2}"/>
              </a:ext>
            </a:extLst>
          </p:cNvPr>
          <p:cNvPicPr>
            <a:picLocks noGrp="1" noChangeAspect="1"/>
          </p:cNvPicPr>
          <p:nvPr>
            <p:ph idx="1"/>
          </p:nvPr>
        </p:nvPicPr>
        <p:blipFill>
          <a:blip r:embed="rId2"/>
          <a:stretch>
            <a:fillRect/>
          </a:stretch>
        </p:blipFill>
        <p:spPr>
          <a:xfrm>
            <a:off x="3009900" y="3086100"/>
            <a:ext cx="2401551" cy="2401551"/>
          </a:xfrm>
        </p:spPr>
      </p:pic>
      <p:sp>
        <p:nvSpPr>
          <p:cNvPr id="7" name="TextBox 6">
            <a:extLst>
              <a:ext uri="{FF2B5EF4-FFF2-40B4-BE49-F238E27FC236}">
                <a16:creationId xmlns:a16="http://schemas.microsoft.com/office/drawing/2014/main" id="{80BD7B78-3833-CDF2-1D1E-715D8C2B3F97}"/>
              </a:ext>
            </a:extLst>
          </p:cNvPr>
          <p:cNvSpPr txBox="1"/>
          <p:nvPr/>
        </p:nvSpPr>
        <p:spPr>
          <a:xfrm>
            <a:off x="419100" y="685800"/>
            <a:ext cx="7943850" cy="2185214"/>
          </a:xfrm>
          <a:prstGeom prst="rect">
            <a:avLst/>
          </a:prstGeom>
          <a:noFill/>
        </p:spPr>
        <p:txBody>
          <a:bodyPr wrap="square" rtlCol="0">
            <a:spAutoFit/>
          </a:bodyPr>
          <a:lstStyle/>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Where to I find a copy of the Alumni Award Application?</a:t>
            </a:r>
          </a:p>
          <a:p>
            <a:pPr algn="ctr"/>
            <a:endParaRPr lang="en-US" sz="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gn="ctr"/>
            <a:r>
              <a:rPr lang="en-US" sz="2000" b="1" dirty="0">
                <a:solidFill>
                  <a:srgbClr val="6699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http://scoutingalumni.org/wp-content/uploads/2021/10/Alumni-Award-Requirements-6.1.21-Fillable.pdf</a:t>
            </a:r>
            <a:endParaRPr lang="en-US" sz="2000" b="1" dirty="0">
              <a:solidFill>
                <a:srgbClr val="6699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51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3D411CEA-0D25-1499-80F4-9AF5F8DDF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015" y="764721"/>
            <a:ext cx="7348919" cy="4397829"/>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50E919D-04A8-F754-BFF3-EFF9032F79BE}"/>
                  </a:ext>
                </a:extLst>
              </p14:cNvPr>
              <p14:cNvContentPartPr/>
              <p14:nvPr/>
            </p14:nvContentPartPr>
            <p14:xfrm>
              <a:off x="5624226" y="3337777"/>
              <a:ext cx="569160" cy="18720"/>
            </p14:xfrm>
          </p:contentPart>
        </mc:Choice>
        <mc:Fallback xmlns="">
          <p:pic>
            <p:nvPicPr>
              <p:cNvPr id="3" name="Ink 2">
                <a:extLst>
                  <a:ext uri="{FF2B5EF4-FFF2-40B4-BE49-F238E27FC236}">
                    <a16:creationId xmlns:a16="http://schemas.microsoft.com/office/drawing/2014/main" id="{C50E919D-04A8-F754-BFF3-EFF9032F79BE}"/>
                  </a:ext>
                </a:extLst>
              </p:cNvPr>
              <p:cNvPicPr/>
              <p:nvPr/>
            </p:nvPicPr>
            <p:blipFill>
              <a:blip r:embed="rId4"/>
              <a:stretch>
                <a:fillRect/>
              </a:stretch>
            </p:blipFill>
            <p:spPr>
              <a:xfrm>
                <a:off x="5615586" y="3328777"/>
                <a:ext cx="586800" cy="36360"/>
              </a:xfrm>
              <a:prstGeom prst="rect">
                <a:avLst/>
              </a:prstGeom>
            </p:spPr>
          </p:pic>
        </mc:Fallback>
      </mc:AlternateContent>
      <p:sp>
        <p:nvSpPr>
          <p:cNvPr id="4" name="TextBox 3">
            <a:extLst>
              <a:ext uri="{FF2B5EF4-FFF2-40B4-BE49-F238E27FC236}">
                <a16:creationId xmlns:a16="http://schemas.microsoft.com/office/drawing/2014/main" id="{F166F056-C235-0E51-5AFD-B3B07D8766E8}"/>
              </a:ext>
            </a:extLst>
          </p:cNvPr>
          <p:cNvSpPr txBox="1"/>
          <p:nvPr/>
        </p:nvSpPr>
        <p:spPr>
          <a:xfrm>
            <a:off x="6125429" y="3206972"/>
            <a:ext cx="681487" cy="261610"/>
          </a:xfrm>
          <a:prstGeom prst="rect">
            <a:avLst/>
          </a:prstGeom>
          <a:noFill/>
        </p:spPr>
        <p:txBody>
          <a:bodyPr wrap="square" rtlCol="0">
            <a:spAutoFit/>
          </a:bodyPr>
          <a:lstStyle/>
          <a:p>
            <a:r>
              <a:rPr lang="en-US" sz="1100" b="1" dirty="0"/>
              <a:t>CST</a:t>
            </a:r>
          </a:p>
        </p:txBody>
      </p:sp>
    </p:spTree>
    <p:extLst>
      <p:ext uri="{BB962C8B-B14F-4D97-AF65-F5344CB8AC3E}">
        <p14:creationId xmlns:p14="http://schemas.microsoft.com/office/powerpoint/2010/main" val="106604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6">
            <a:extLst>
              <a:ext uri="{FF2B5EF4-FFF2-40B4-BE49-F238E27FC236}">
                <a16:creationId xmlns:a16="http://schemas.microsoft.com/office/drawing/2014/main" id="{2A8D35BB-8AE2-30EE-8D67-180B9017C285}"/>
              </a:ext>
            </a:extLst>
          </p:cNvPr>
          <p:cNvSpPr txBox="1">
            <a:spLocks noGrp="1"/>
          </p:cNvSpPr>
          <p:nvPr>
            <p:ph type="title"/>
          </p:nvPr>
        </p:nvSpPr>
        <p:spPr>
          <a:xfrm>
            <a:off x="693537" y="446088"/>
            <a:ext cx="7448550" cy="16827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latin typeface="Calibri" panose="020F0502020204030204" pitchFamily="34" charset="0"/>
                <a:ea typeface="Calibri" panose="020F0502020204030204" pitchFamily="34" charset="0"/>
                <a:cs typeface="Calibri" panose="020F0502020204030204" pitchFamily="34" charset="0"/>
              </a:rPr>
              <a:t>The Requirements for Earning the Alumni Award are Divided into the Following 6 Categories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0C6940D-0522-DDD7-573B-0B789079D591}"/>
              </a:ext>
            </a:extLst>
          </p:cNvPr>
          <p:cNvSpPr>
            <a:spLocks noGrp="1"/>
          </p:cNvSpPr>
          <p:nvPr>
            <p:ph idx="1"/>
          </p:nvPr>
        </p:nvSpPr>
        <p:spPr>
          <a:xfrm>
            <a:off x="783581" y="2400300"/>
            <a:ext cx="7268462" cy="3365429"/>
          </a:xfrm>
        </p:spPr>
        <p:txBody>
          <a:bodyPr>
            <a:normAutofit/>
          </a:bodyPr>
          <a:lstStyle/>
          <a:p>
            <a:pPr marL="0" indent="0" algn="ctr">
              <a:buNone/>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Memories</a:t>
            </a:r>
          </a:p>
          <a:p>
            <a:pPr marL="0" indent="0" algn="ctr">
              <a:buNone/>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Marketing</a:t>
            </a:r>
          </a:p>
          <a:p>
            <a:pPr marL="0" indent="0" algn="ctr">
              <a:buNone/>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Mentoring</a:t>
            </a:r>
          </a:p>
          <a:p>
            <a:pPr marL="0" indent="0" algn="ctr">
              <a:buNone/>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Membership</a:t>
            </a:r>
          </a:p>
          <a:p>
            <a:pPr marL="0" indent="0" algn="ctr">
              <a:buNone/>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Manpower</a:t>
            </a:r>
          </a:p>
          <a:p>
            <a:pPr marL="0" indent="0" algn="ctr">
              <a:buNone/>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Money</a:t>
            </a:r>
          </a:p>
        </p:txBody>
      </p:sp>
    </p:spTree>
    <p:extLst>
      <p:ext uri="{BB962C8B-B14F-4D97-AF65-F5344CB8AC3E}">
        <p14:creationId xmlns:p14="http://schemas.microsoft.com/office/powerpoint/2010/main" val="106353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5297A-A723-8AA0-CB0B-88754B05EF23}"/>
              </a:ext>
            </a:extLst>
          </p:cNvPr>
          <p:cNvSpPr txBox="1"/>
          <p:nvPr/>
        </p:nvSpPr>
        <p:spPr>
          <a:xfrm>
            <a:off x="775854" y="2502387"/>
            <a:ext cx="7592291" cy="461665"/>
          </a:xfrm>
          <a:prstGeom prst="rect">
            <a:avLst/>
          </a:prstGeom>
          <a:solidFill>
            <a:schemeClr val="bg1"/>
          </a:solidFill>
        </p:spPr>
        <p:txBody>
          <a:bodyPr wrap="square" rtlCol="0">
            <a:spAutoFit/>
          </a:bodyPr>
          <a:lstStyle/>
          <a:p>
            <a:pPr>
              <a:buClr>
                <a:srgbClr val="FF0000"/>
              </a:buClr>
            </a:pPr>
            <a:r>
              <a:rPr lang="en-US" sz="2400" b="1" dirty="0">
                <a:solidFill>
                  <a:srgbClr val="1C08D1"/>
                </a:solidFill>
                <a:latin typeface="Calibri"/>
              </a:rPr>
              <a:t>I. Memories   </a:t>
            </a:r>
            <a:r>
              <a:rPr lang="en-US" sz="1800" dirty="0">
                <a:solidFill>
                  <a:schemeClr val="tx1"/>
                </a:solidFill>
                <a:latin typeface="Calibri"/>
              </a:rPr>
              <a:t>(Complete 2 of 4)</a:t>
            </a:r>
            <a:endParaRPr lang="en-US" sz="2400" b="1" dirty="0">
              <a:solidFill>
                <a:srgbClr val="1C08D1"/>
              </a:solidFill>
              <a:latin typeface="Calibri"/>
            </a:endParaRPr>
          </a:p>
        </p:txBody>
      </p:sp>
      <p:pic>
        <p:nvPicPr>
          <p:cNvPr id="4" name="Picture 4" descr="ALUMNI KNOT1">
            <a:extLst>
              <a:ext uri="{FF2B5EF4-FFF2-40B4-BE49-F238E27FC236}">
                <a16:creationId xmlns:a16="http://schemas.microsoft.com/office/drawing/2014/main" id="{72C5EDB3-F338-F2BC-B4BB-7EAE8A98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96" y="1544273"/>
            <a:ext cx="1784367" cy="7970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3310345-0A6A-6E79-3DBA-C7A798B182BA}"/>
              </a:ext>
            </a:extLst>
          </p:cNvPr>
          <p:cNvSpPr txBox="1">
            <a:spLocks/>
          </p:cNvSpPr>
          <p:nvPr/>
        </p:nvSpPr>
        <p:spPr bwMode="auto">
          <a:xfrm>
            <a:off x="978993" y="2964052"/>
            <a:ext cx="7280565" cy="29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1. Participate in a BSA Alumni Association, affinity group or unit/council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reunion or event</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2. Assist in planning, organizing and implementation of an alumni activity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with your BSA Alumni Association committee or alumni affinity group.</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3. Create and distribute communication approved by your council designed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to identify and engage alumni.</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4. Distribute BSA Alumni Association marketing materials at a public event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(i.e., state or county fair, Scout-O-Rama, etc.) to alumni and learn about  </a:t>
            </a:r>
            <a:r>
              <a:rPr kumimoji="0" lang="en-US" sz="1800" b="1" i="0" u="none" strike="noStrike" kern="1200" cap="none" spc="0" normalizeH="0" baseline="0" noProof="0" dirty="0">
                <a:ln>
                  <a:noFill/>
                </a:ln>
                <a:solidFill>
                  <a:sysClr val="window" lastClr="FFFFFF"/>
                </a:solidFill>
                <a:effectLst/>
                <a:uLnTx/>
                <a:uFillTx/>
                <a:latin typeface="Calibri"/>
                <a:ea typeface="+mn-ea"/>
                <a:cs typeface="+mn-cs"/>
              </a:rPr>
              <a: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their Scouting experiences</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9B78FC1C-0862-1BAA-3575-48F6FBB9BDC3}"/>
              </a:ext>
            </a:extLst>
          </p:cNvPr>
          <p:cNvSpPr txBox="1"/>
          <p:nvPr/>
        </p:nvSpPr>
        <p:spPr>
          <a:xfrm>
            <a:off x="995977" y="527316"/>
            <a:ext cx="6788804" cy="769441"/>
          </a:xfrm>
          <a:prstGeom prst="rect">
            <a:avLst/>
          </a:prstGeom>
          <a:noFill/>
        </p:spPr>
        <p:txBody>
          <a:bodyPr wrap="square" rtlCol="0">
            <a:spAutoFit/>
          </a:bodyPr>
          <a:lstStyle/>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Requirements</a:t>
            </a:r>
          </a:p>
        </p:txBody>
      </p:sp>
    </p:spTree>
    <p:extLst>
      <p:ext uri="{BB962C8B-B14F-4D97-AF65-F5344CB8AC3E}">
        <p14:creationId xmlns:p14="http://schemas.microsoft.com/office/powerpoint/2010/main" val="3666689420"/>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SA AA PowerPoint Template.pptx" id="{3849B829-6AF7-4D32-8149-81037D5459A3}" vid="{296E156B-0A9D-4D32-AF80-3B0C08047896}"/>
    </a:ext>
  </a:extLst>
</a:theme>
</file>

<file path=docProps/app.xml><?xml version="1.0" encoding="utf-8"?>
<Properties xmlns="http://schemas.openxmlformats.org/officeDocument/2006/extended-properties" xmlns:vt="http://schemas.openxmlformats.org/officeDocument/2006/docPropsVTypes">
  <Template>Facet</Template>
  <TotalTime>7218</TotalTime>
  <Words>1409</Words>
  <Application>Microsoft Macintosh PowerPoint</Application>
  <PresentationFormat>On-screen Show (4:3)</PresentationFormat>
  <Paragraphs>151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vt:lpstr>
      <vt:lpstr>Nunito Sans</vt:lpstr>
      <vt:lpstr>Wingdings 3</vt:lpstr>
      <vt:lpstr>Facet</vt:lpstr>
      <vt:lpstr>PowerPoint Presentation</vt:lpstr>
      <vt:lpstr>BSA Alumni Award</vt:lpstr>
      <vt:lpstr>What is the BSA Alumni Association?</vt:lpstr>
      <vt:lpstr>What (Who) is a BSA Alumnus?</vt:lpstr>
      <vt:lpstr>Who Can Earn the Alumni Award?</vt:lpstr>
      <vt:lpstr>PowerPoint Presentation</vt:lpstr>
      <vt:lpstr>PowerPoint Presentation</vt:lpstr>
      <vt:lpstr>The Requirements for Earning the Alumni Award are Divided into the Following 6 Categories</vt:lpstr>
      <vt:lpstr>PowerPoint Presentation</vt:lpstr>
      <vt:lpstr>PowerPoint Presentation</vt:lpstr>
      <vt:lpstr>PowerPoint Presentation</vt:lpstr>
      <vt:lpstr>Available Training</vt:lpstr>
      <vt:lpstr>Available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Completion Approvals</vt:lpstr>
      <vt:lpstr>Next Steps?</vt:lpstr>
      <vt:lpstr>Contacts</vt:lpstr>
      <vt:lpstr>PowerPoint Presentation</vt:lpstr>
      <vt:lpstr>Post-Training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Kendra Tidwell</dc:creator>
  <cp:lastModifiedBy>Trevor Bormann</cp:lastModifiedBy>
  <cp:revision>4</cp:revision>
  <dcterms:created xsi:type="dcterms:W3CDTF">2023-08-28T19:39:51Z</dcterms:created>
  <dcterms:modified xsi:type="dcterms:W3CDTF">2024-10-06T03:25:15Z</dcterms:modified>
</cp:coreProperties>
</file>