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1" r:id="rId15"/>
    <p:sldId id="272" r:id="rId16"/>
    <p:sldId id="273" r:id="rId17"/>
    <p:sldId id="274" r:id="rId18"/>
    <p:sldId id="268" r:id="rId19"/>
  </p:sldIdLst>
  <p:sldSz cx="18288000" cy="10287000"/>
  <p:notesSz cx="6858000" cy="9144000"/>
  <p:embeddedFontLst>
    <p:embeddedFont>
      <p:font typeface="Montserrat" panose="020F0502020204030204" pitchFamily="34" charset="0"/>
      <p:regular r:id="rId21"/>
      <p:bold r:id="rId22"/>
      <p:italic r:id="rId23"/>
      <p:boldItalic r:id="rId24"/>
    </p:embeddedFont>
    <p:embeddedFont>
      <p:font typeface="Playfair Display" pitchFamily="2" charset="77"/>
      <p:regular r:id="rId25"/>
      <p:bold r:id="rId26"/>
      <p:italic r:id="rId27"/>
      <p:boldItalic r:id="rId28"/>
    </p:embeddedFont>
    <p:embeddedFont>
      <p:font typeface="Playfair Display Bold" pitchFamily="2" charset="77"/>
      <p:regular r:id="rId29"/>
      <p:bold r:id="rId30"/>
    </p:embeddedFont>
    <p:embeddedFont>
      <p:font typeface="Playfair Display Ultra-Bold" pitchFamily="2" charset="77"/>
      <p:regular r:id="rId31"/>
      <p:bold r:id="rId32"/>
    </p:embeddedFont>
    <p:embeddedFont>
      <p:font typeface="Roboto" panose="02000000000000000000" pitchFamily="2"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F01719-0EAD-6901-EF99-8466F16561EC}" name="Joe Azzarello" initials="JA" userId="S::jo35296@scouting.org::9a0ef511-075b-4423-937a-f51a6b1d42ba" providerId="AD"/>
  <p188:author id="{E65C5544-D3A7-49DB-8CEC-D22F66471899}" name="Kaleigh Watkins" initials="KW" userId="S::ka80561@Scouting.org::e5fb380a-6b24-4a03-a6cc-047b5b81c46f" providerId="AD"/>
  <p188:author id="{3E17C5C6-36BF-695E-97F7-080DA7EA32F0}" name="Joe Azzarello" initials="" userId="S::jo35296@Scouting.org::9a0ef511-075b-4423-937a-f51a6b1d42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80" d="100"/>
          <a:sy n="80" d="100"/>
        </p:scale>
        <p:origin x="72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B7522-CFCC-4785-9CED-672511AD750F}" type="datetimeFigureOut">
              <a:rPr lang="en-US" smtClean="0"/>
              <a:t>11/17/24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48D22-455A-4352-A6C1-17A250C26878}" type="slidenum">
              <a:rPr lang="en-US" smtClean="0"/>
              <a:t>‹#›</a:t>
            </a:fld>
            <a:endParaRPr lang="en-US"/>
          </a:p>
        </p:txBody>
      </p:sp>
    </p:spTree>
    <p:extLst>
      <p:ext uri="{BB962C8B-B14F-4D97-AF65-F5344CB8AC3E}">
        <p14:creationId xmlns:p14="http://schemas.microsoft.com/office/powerpoint/2010/main" val="4219678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nesa.org/scholarship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Dunami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n.wikipedia.org/w/index.php?title=Raymond_O._Hanson&amp;action=edit&amp;redlink=1" TargetMode="External"/><Relationship Id="rId4" Type="http://schemas.openxmlformats.org/officeDocument/2006/relationships/hyperlink" Target="https://en.wikipedia.org/wiki/Eagle_Scout_(Boy_Scouts_of_Americ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NESA Webinar by Webinar Host - </a:t>
            </a:r>
          </a:p>
          <a:p>
            <a:endParaRPr lang="en-US"/>
          </a:p>
          <a:p>
            <a:r>
              <a:rPr lang="en-US"/>
              <a:t>VP of NESA Training – Ross Arnold will Introduce the NESA President </a:t>
            </a:r>
            <a:r>
              <a:rPr lang="en-US" sz="1200">
                <a:solidFill>
                  <a:schemeClr val="bg1"/>
                </a:solidFill>
              </a:rPr>
              <a:t>Rich </a:t>
            </a:r>
            <a:r>
              <a:rPr lang="en-US" sz="1200" err="1">
                <a:solidFill>
                  <a:schemeClr val="bg1"/>
                </a:solidFill>
              </a:rPr>
              <a:t>Pfalzgraff</a:t>
            </a:r>
            <a:r>
              <a:rPr lang="en-US" sz="1200">
                <a:solidFill>
                  <a:schemeClr val="bg1"/>
                </a:solidFill>
              </a:rPr>
              <a:t>.</a:t>
            </a:r>
          </a:p>
          <a:p>
            <a:endParaRPr lang="en-US" sz="1200">
              <a:solidFill>
                <a:schemeClr val="bg1"/>
              </a:solidFill>
            </a:endParaRPr>
          </a:p>
          <a:p>
            <a:r>
              <a:rPr lang="en-US" sz="1200">
                <a:solidFill>
                  <a:schemeClr val="bg1"/>
                </a:solidFill>
              </a:rPr>
              <a:t>Next introduce Webinar Presenter - Don Harris </a:t>
            </a:r>
          </a:p>
          <a:p>
            <a:endParaRPr lang="en-US"/>
          </a:p>
        </p:txBody>
      </p:sp>
      <p:sp>
        <p:nvSpPr>
          <p:cNvPr id="4" name="Slide Number Placeholder 3"/>
          <p:cNvSpPr>
            <a:spLocks noGrp="1"/>
          </p:cNvSpPr>
          <p:nvPr>
            <p:ph type="sldNum" sz="quarter" idx="5"/>
          </p:nvPr>
        </p:nvSpPr>
        <p:spPr/>
        <p:txBody>
          <a:bodyPr/>
          <a:lstStyle/>
          <a:p>
            <a:fld id="{EBA48D22-455A-4352-A6C1-17A250C26878}" type="slidenum">
              <a:rPr lang="en-US" smtClean="0"/>
              <a:t>1</a:t>
            </a:fld>
            <a:endParaRPr lang="en-US"/>
          </a:p>
        </p:txBody>
      </p:sp>
    </p:spTree>
    <p:extLst>
      <p:ext uri="{BB962C8B-B14F-4D97-AF65-F5344CB8AC3E}">
        <p14:creationId xmlns:p14="http://schemas.microsoft.com/office/powerpoint/2010/main" val="4030566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Local Council Committees are the most tangible benefit of joining NESA and provide great opportunities for service and giving back.</a:t>
            </a:r>
          </a:p>
          <a:p>
            <a:endParaRPr lang="en-US"/>
          </a:p>
        </p:txBody>
      </p:sp>
      <p:sp>
        <p:nvSpPr>
          <p:cNvPr id="4" name="Slide Number Placeholder 3"/>
          <p:cNvSpPr>
            <a:spLocks noGrp="1"/>
          </p:cNvSpPr>
          <p:nvPr>
            <p:ph type="sldNum" sz="quarter" idx="5"/>
          </p:nvPr>
        </p:nvSpPr>
        <p:spPr/>
        <p:txBody>
          <a:bodyPr/>
          <a:lstStyle/>
          <a:p>
            <a:fld id="{EBA48D22-455A-4352-A6C1-17A250C26878}" type="slidenum">
              <a:rPr lang="en-US" smtClean="0"/>
              <a:t>10</a:t>
            </a:fld>
            <a:endParaRPr lang="en-US"/>
          </a:p>
        </p:txBody>
      </p:sp>
    </p:spTree>
    <p:extLst>
      <p:ext uri="{BB962C8B-B14F-4D97-AF65-F5344CB8AC3E}">
        <p14:creationId xmlns:p14="http://schemas.microsoft.com/office/powerpoint/2010/main" val="4229365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types of membership – 5-Year or Life. </a:t>
            </a:r>
          </a:p>
          <a:p>
            <a:endParaRPr lang="en-US"/>
          </a:p>
          <a:p>
            <a:r>
              <a:rPr lang="en-US"/>
              <a:t>The discount for NEW Eagles is automatically applied at check out </a:t>
            </a:r>
          </a:p>
        </p:txBody>
      </p:sp>
      <p:sp>
        <p:nvSpPr>
          <p:cNvPr id="4" name="Slide Number Placeholder 3"/>
          <p:cNvSpPr>
            <a:spLocks noGrp="1"/>
          </p:cNvSpPr>
          <p:nvPr>
            <p:ph type="sldNum" sz="quarter" idx="5"/>
          </p:nvPr>
        </p:nvSpPr>
        <p:spPr/>
        <p:txBody>
          <a:bodyPr/>
          <a:lstStyle/>
          <a:p>
            <a:fld id="{EBA48D22-455A-4352-A6C1-17A250C26878}" type="slidenum">
              <a:rPr lang="en-US" smtClean="0"/>
              <a:t>11</a:t>
            </a:fld>
            <a:endParaRPr lang="en-US"/>
          </a:p>
        </p:txBody>
      </p:sp>
    </p:spTree>
    <p:extLst>
      <p:ext uri="{BB962C8B-B14F-4D97-AF65-F5344CB8AC3E}">
        <p14:creationId xmlns:p14="http://schemas.microsoft.com/office/powerpoint/2010/main" val="37857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rPr>
              <a:t>Recognizes valuable service project of an exceptional nature by an Eagle Scout candidate to a religious institution, school, community or other entity through completion of an Eagle Scout project. </a:t>
            </a:r>
          </a:p>
          <a:p>
            <a:endParaRPr lang="en-US"/>
          </a:p>
          <a:p>
            <a:r>
              <a:rPr lang="en-US"/>
              <a:t>National recipients receive $3,500, available for their future educational purposes or to attend a national or international Scouting event or activity.</a:t>
            </a:r>
          </a:p>
          <a:p>
            <a:endParaRPr lang="en-US"/>
          </a:p>
          <a:p>
            <a:r>
              <a:rPr lang="en-US"/>
              <a:t>Territory recipients are selected by each Council’s territory NESA scholarship committee. Territory recipients receive $300 available for their future educational purposes or to attend a national or international Scouting event or activity.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Mention - </a:t>
            </a:r>
            <a:r>
              <a:rPr lang="en-US">
                <a:solidFill>
                  <a:srgbClr val="00B0F0"/>
                </a:solidFill>
              </a:rPr>
              <a:t>(What about showing a sample of Service Project of the Year Device on Eagle Square Knots (Council, Territory, National? As well as device color difference for each)?</a:t>
            </a:r>
          </a:p>
          <a:p>
            <a:endParaRPr lang="en-US"/>
          </a:p>
        </p:txBody>
      </p:sp>
      <p:sp>
        <p:nvSpPr>
          <p:cNvPr id="4" name="Slide Number Placeholder 3"/>
          <p:cNvSpPr>
            <a:spLocks noGrp="1"/>
          </p:cNvSpPr>
          <p:nvPr>
            <p:ph type="sldNum" sz="quarter" idx="5"/>
          </p:nvPr>
        </p:nvSpPr>
        <p:spPr/>
        <p:txBody>
          <a:bodyPr/>
          <a:lstStyle/>
          <a:p>
            <a:fld id="{EBA48D22-455A-4352-A6C1-17A250C26878}" type="slidenum">
              <a:rPr lang="en-US" smtClean="0"/>
              <a:t>12</a:t>
            </a:fld>
            <a:endParaRPr lang="en-US"/>
          </a:p>
        </p:txBody>
      </p:sp>
    </p:spTree>
    <p:extLst>
      <p:ext uri="{BB962C8B-B14F-4D97-AF65-F5344CB8AC3E}">
        <p14:creationId xmlns:p14="http://schemas.microsoft.com/office/powerpoint/2010/main" val="378570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Distinguished Eagle Scout Award </a:t>
            </a:r>
            <a:r>
              <a:rPr lang="en-US" sz="120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t>Thqe</a:t>
            </a:r>
            <a:r>
              <a:rPr lang="en-US" sz="1200"/>
              <a:t> Distinguished Eagle Scout Award (DESA) was established in 1969 by the National Eagle Scout Association to recognize Eagle Scouts who achieve extraordinary national or international - level recognition, fame, or eminence within their professional service to the nation and have a strong record of voluntary service to their community. </a:t>
            </a:r>
          </a:p>
          <a:p>
            <a:endParaRPr lang="en-US"/>
          </a:p>
        </p:txBody>
      </p:sp>
      <p:sp>
        <p:nvSpPr>
          <p:cNvPr id="4" name="Slide Number Placeholder 3"/>
          <p:cNvSpPr>
            <a:spLocks noGrp="1"/>
          </p:cNvSpPr>
          <p:nvPr>
            <p:ph type="sldNum" sz="quarter" idx="5"/>
          </p:nvPr>
        </p:nvSpPr>
        <p:spPr/>
        <p:txBody>
          <a:bodyPr/>
          <a:lstStyle/>
          <a:p>
            <a:fld id="{EBA48D22-455A-4352-A6C1-17A250C26878}" type="slidenum">
              <a:rPr lang="en-US" smtClean="0"/>
              <a:t>13</a:t>
            </a:fld>
            <a:endParaRPr lang="en-US"/>
          </a:p>
        </p:txBody>
      </p:sp>
    </p:spTree>
    <p:extLst>
      <p:ext uri="{BB962C8B-B14F-4D97-AF65-F5344CB8AC3E}">
        <p14:creationId xmlns:p14="http://schemas.microsoft.com/office/powerpoint/2010/main" val="378570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The National Eagle Scout Association established the </a:t>
            </a:r>
            <a:r>
              <a:rPr lang="en-US" sz="1200" b="1"/>
              <a:t>NESA Outstanding Eagle Scout Award (NOESA)</a:t>
            </a:r>
            <a:r>
              <a:rPr lang="en-US" sz="1200"/>
              <a:t> to commemorate the Boy Scouts of America’s 100th Anniversary in 2010. Since its inception, the award has become an important recognition among Eagle Scouts, recognizing their distinction. </a:t>
            </a:r>
            <a:endParaRPr lang="en-US"/>
          </a:p>
        </p:txBody>
      </p:sp>
      <p:sp>
        <p:nvSpPr>
          <p:cNvPr id="4" name="Slide Number Placeholder 3"/>
          <p:cNvSpPr>
            <a:spLocks noGrp="1"/>
          </p:cNvSpPr>
          <p:nvPr>
            <p:ph type="sldNum" sz="quarter" idx="5"/>
          </p:nvPr>
        </p:nvSpPr>
        <p:spPr/>
        <p:txBody>
          <a:bodyPr/>
          <a:lstStyle/>
          <a:p>
            <a:fld id="{EBA48D22-455A-4352-A6C1-17A250C26878}" type="slidenum">
              <a:rPr lang="en-US" smtClean="0"/>
              <a:t>14</a:t>
            </a:fld>
            <a:endParaRPr lang="en-US"/>
          </a:p>
        </p:txBody>
      </p:sp>
    </p:spTree>
    <p:extLst>
      <p:ext uri="{BB962C8B-B14F-4D97-AF65-F5344CB8AC3E}">
        <p14:creationId xmlns:p14="http://schemas.microsoft.com/office/powerpoint/2010/main" val="378570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t>
            </a:r>
            <a:r>
              <a:rPr lang="en-US" sz="1200"/>
              <a:t>he purpose of the </a:t>
            </a:r>
            <a:r>
              <a:rPr lang="en-US" sz="1200" b="1"/>
              <a:t>NESA Distinguished Service Award</a:t>
            </a:r>
            <a:r>
              <a:rPr lang="en-US" sz="1200"/>
              <a:t> is to recognize those who have given a lifetime of extraordinary leadership and service nationally to NESA, resulting in a significant impact on a national or territorial level. It is awarded for dedicated service over a sustained period of years to NESA, promotion of Eagle Scouting, staying active or returning to Scouting, and promoting/helping young people earning the rank of Eagle Scout. Awards are limited in number and are normally presented during BSA’s Annual National Meeting .</a:t>
            </a:r>
            <a:endParaRPr lang="en-US" sz="1200" b="1"/>
          </a:p>
        </p:txBody>
      </p:sp>
      <p:sp>
        <p:nvSpPr>
          <p:cNvPr id="4" name="Slide Number Placeholder 3"/>
          <p:cNvSpPr>
            <a:spLocks noGrp="1"/>
          </p:cNvSpPr>
          <p:nvPr>
            <p:ph type="sldNum" sz="quarter" idx="5"/>
          </p:nvPr>
        </p:nvSpPr>
        <p:spPr/>
        <p:txBody>
          <a:bodyPr/>
          <a:lstStyle/>
          <a:p>
            <a:fld id="{EBA48D22-455A-4352-A6C1-17A250C26878}" type="slidenum">
              <a:rPr lang="en-US" smtClean="0"/>
              <a:t>15</a:t>
            </a:fld>
            <a:endParaRPr lang="en-US"/>
          </a:p>
        </p:txBody>
      </p:sp>
    </p:spTree>
    <p:extLst>
      <p:ext uri="{BB962C8B-B14F-4D97-AF65-F5344CB8AC3E}">
        <p14:creationId xmlns:p14="http://schemas.microsoft.com/office/powerpoint/2010/main" val="378570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NESA Silver Wreath Award - </a:t>
            </a:r>
            <a:r>
              <a:rPr lang="en-US" sz="1200"/>
              <a:t>In the mid-1970s, the National Eagle Scout Association (NESA) committee established the NESA Silver Wreath Award for service to NESA. Local Councils with active NESA Committees may recognize individual leadership and/or service by committee members via the Silver Wreath Award. Recipients must be a member in good standing of NESA for at least two years. Each Council NESA Committee may nominate two awards per calendar year.</a:t>
            </a:r>
            <a:endParaRPr lang="en-US" sz="1200" b="1"/>
          </a:p>
          <a:p>
            <a:endParaRPr lang="en-US"/>
          </a:p>
        </p:txBody>
      </p:sp>
      <p:sp>
        <p:nvSpPr>
          <p:cNvPr id="4" name="Slide Number Placeholder 3"/>
          <p:cNvSpPr>
            <a:spLocks noGrp="1"/>
          </p:cNvSpPr>
          <p:nvPr>
            <p:ph type="sldNum" sz="quarter" idx="5"/>
          </p:nvPr>
        </p:nvSpPr>
        <p:spPr/>
        <p:txBody>
          <a:bodyPr/>
          <a:lstStyle/>
          <a:p>
            <a:fld id="{EBA48D22-455A-4352-A6C1-17A250C26878}" type="slidenum">
              <a:rPr lang="en-US" smtClean="0"/>
              <a:t>16</a:t>
            </a:fld>
            <a:endParaRPr lang="en-US"/>
          </a:p>
        </p:txBody>
      </p:sp>
    </p:spTree>
    <p:extLst>
      <p:ext uri="{BB962C8B-B14F-4D97-AF65-F5344CB8AC3E}">
        <p14:creationId xmlns:p14="http://schemas.microsoft.com/office/powerpoint/2010/main" val="378570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NESA Legacy Society - </a:t>
            </a:r>
            <a:r>
              <a:rPr lang="en-US" sz="1200" dirty="0"/>
              <a:t>The National Eagle Scout Association established the NESA Legacy Society in 2013 as a way for individuals to make a direct contribution to the national NESA endowment fund to support </a:t>
            </a:r>
            <a:r>
              <a:rPr lang="en-US" sz="1200" dirty="0">
                <a:hlinkClick r:id="rId3"/>
              </a:rPr>
              <a:t> Eagle Scout scholarships</a:t>
            </a:r>
            <a:r>
              <a:rPr lang="en-US" sz="1200" dirty="0"/>
              <a:t>,  NESA committee service grants, career networking, and encouragement for all Scouts who wear the Eagle Scout badge. </a:t>
            </a:r>
          </a:p>
          <a:p>
            <a:pPr marL="0" indent="0">
              <a:buNone/>
            </a:pPr>
            <a:r>
              <a:rPr lang="en-US" sz="1200" dirty="0"/>
              <a:t>Fellowship in the NESA Legacy Society is open to any currently registered youth or adult Scouter who has first been recognized as a James E. West Fellow, whether or not they are Eagle Scouts or members of NESA.    </a:t>
            </a:r>
          </a:p>
          <a:p>
            <a:pPr marL="0" indent="0">
              <a:buNone/>
            </a:pPr>
            <a:r>
              <a:rPr lang="en-US" sz="1200" dirty="0"/>
              <a:t>All contributions should be in addition to regular support of an individual’s local Council fundraising programs. </a:t>
            </a:r>
          </a:p>
        </p:txBody>
      </p:sp>
      <p:sp>
        <p:nvSpPr>
          <p:cNvPr id="4" name="Slide Number Placeholder 3"/>
          <p:cNvSpPr>
            <a:spLocks noGrp="1"/>
          </p:cNvSpPr>
          <p:nvPr>
            <p:ph type="sldNum" sz="quarter" idx="5"/>
          </p:nvPr>
        </p:nvSpPr>
        <p:spPr/>
        <p:txBody>
          <a:bodyPr/>
          <a:lstStyle/>
          <a:p>
            <a:fld id="{EBA48D22-455A-4352-A6C1-17A250C26878}" type="slidenum">
              <a:rPr lang="en-US" smtClean="0"/>
              <a:t>17</a:t>
            </a:fld>
            <a:endParaRPr lang="en-US"/>
          </a:p>
        </p:txBody>
      </p:sp>
    </p:spTree>
    <p:extLst>
      <p:ext uri="{BB962C8B-B14F-4D97-AF65-F5344CB8AC3E}">
        <p14:creationId xmlns:p14="http://schemas.microsoft.com/office/powerpoint/2010/main" val="37857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Poll the audience – "Who’s heard of NESA?" show in either Chat or raising your hand on screen.</a:t>
            </a:r>
          </a:p>
          <a:p>
            <a:endParaRPr lang="en-US"/>
          </a:p>
          <a:p>
            <a:r>
              <a:rPr lang="en-US"/>
              <a:t>Highlight agenda topics to be covered by Webinar. </a:t>
            </a:r>
          </a:p>
          <a:p>
            <a:endParaRPr lang="en-US"/>
          </a:p>
          <a:p>
            <a:r>
              <a:rPr lang="en-US"/>
              <a:t>QR code will also appear at the end of the Slide deck.</a:t>
            </a:r>
          </a:p>
          <a:p>
            <a:endParaRPr lang="en-US"/>
          </a:p>
        </p:txBody>
      </p:sp>
      <p:sp>
        <p:nvSpPr>
          <p:cNvPr id="4" name="Slide Number Placeholder 3"/>
          <p:cNvSpPr>
            <a:spLocks noGrp="1"/>
          </p:cNvSpPr>
          <p:nvPr>
            <p:ph type="sldNum" sz="quarter" idx="5"/>
          </p:nvPr>
        </p:nvSpPr>
        <p:spPr/>
        <p:txBody>
          <a:bodyPr/>
          <a:lstStyle/>
          <a:p>
            <a:fld id="{EBA48D22-455A-4352-A6C1-17A250C26878}" type="slidenum">
              <a:rPr lang="en-US" smtClean="0"/>
              <a:t>2</a:t>
            </a:fld>
            <a:endParaRPr lang="en-US"/>
          </a:p>
        </p:txBody>
      </p:sp>
    </p:spTree>
    <p:extLst>
      <p:ext uri="{BB962C8B-B14F-4D97-AF65-F5344CB8AC3E}">
        <p14:creationId xmlns:p14="http://schemas.microsoft.com/office/powerpoint/2010/main" val="274102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02122"/>
                </a:solidFill>
                <a:effectLst/>
                <a:latin typeface="Arial" panose="020B0604020202020204" pitchFamily="34" charset="0"/>
              </a:rPr>
              <a:t>The Knights of </a:t>
            </a:r>
            <a:r>
              <a:rPr lang="en-US" b="0" i="0" u="none" strike="noStrike">
                <a:solidFill>
                  <a:srgbClr val="0645AD"/>
                </a:solidFill>
                <a:effectLst/>
                <a:latin typeface="Arial" panose="020B0604020202020204" pitchFamily="34" charset="0"/>
                <a:hlinkClick r:id="rId3" tooltip="Dunamis"/>
              </a:rPr>
              <a:t>Dunamis</a:t>
            </a:r>
            <a:r>
              <a:rPr lang="en-US" b="0" i="0">
                <a:solidFill>
                  <a:srgbClr val="202122"/>
                </a:solidFill>
                <a:effectLst/>
                <a:latin typeface="Arial" panose="020B0604020202020204" pitchFamily="34" charset="0"/>
              </a:rPr>
              <a:t> was an honor society of </a:t>
            </a:r>
            <a:r>
              <a:rPr lang="en-US" b="0" i="0" u="none" strike="noStrike">
                <a:solidFill>
                  <a:srgbClr val="0645AD"/>
                </a:solidFill>
                <a:effectLst/>
                <a:latin typeface="Arial" panose="020B0604020202020204" pitchFamily="34" charset="0"/>
                <a:hlinkClick r:id="rId4" tooltip="Eagle Scout (Boy Scouts of America)"/>
              </a:rPr>
              <a:t>Eagle Scouts</a:t>
            </a:r>
            <a:r>
              <a:rPr lang="en-US" b="0" i="0">
                <a:solidFill>
                  <a:srgbClr val="202122"/>
                </a:solidFill>
                <a:effectLst/>
                <a:latin typeface="Arial" panose="020B0604020202020204" pitchFamily="34" charset="0"/>
              </a:rPr>
              <a:t> founded in San Francisco on April 19, 1925, by Scout Executive </a:t>
            </a:r>
            <a:r>
              <a:rPr lang="en-US" b="0" i="0" u="none" strike="noStrike">
                <a:solidFill>
                  <a:srgbClr val="BA0000"/>
                </a:solidFill>
                <a:effectLst/>
                <a:latin typeface="Arial" panose="020B0604020202020204" pitchFamily="34" charset="0"/>
                <a:hlinkClick r:id="rId5" tooltip="Raymond O. Hanson (page does not exist)"/>
              </a:rPr>
              <a:t>Raymond O. Hanson</a:t>
            </a:r>
            <a:r>
              <a:rPr lang="en-US" b="0" i="0">
                <a:solidFill>
                  <a:srgbClr val="202122"/>
                </a:solidFill>
                <a:effectLst/>
                <a:latin typeface="Arial" panose="020B0604020202020204" pitchFamily="34" charset="0"/>
              </a:rPr>
              <a:t>. The </a:t>
            </a:r>
            <a:r>
              <a:rPr lang="en-US" b="1" i="0">
                <a:solidFill>
                  <a:srgbClr val="202122"/>
                </a:solidFill>
                <a:effectLst/>
                <a:latin typeface="Arial" panose="020B0604020202020204" pitchFamily="34" charset="0"/>
              </a:rPr>
              <a:t>Knights of Dunamis</a:t>
            </a:r>
            <a:r>
              <a:rPr lang="en-US" b="0" i="0">
                <a:solidFill>
                  <a:srgbClr val="202122"/>
                </a:solidFill>
                <a:effectLst/>
                <a:latin typeface="Arial" panose="020B0604020202020204" pitchFamily="34" charset="0"/>
              </a:rPr>
              <a:t>, named after the Greek word for "power" or "spirit", served as a service organization for local Scout councils and also hosted occasional social events. To gain admittance to the Knights of Dunamis (KD), the Eagle Scout had to participate in a large or significant service project, in addition to the one that the Scout had to perform to gain his Eagle Scout award. The Knights awarded a special honor of their own, the Knights Eagle Award. For about forty years after its founding, the national leadership of the BSA had an ambivalent attitude toward the Knights. From a peak of 110 chapters, there were only 37 chapters by 1971. </a:t>
            </a:r>
          </a:p>
          <a:p>
            <a:endParaRPr lang="en-US" b="0" i="0">
              <a:solidFill>
                <a:srgbClr val="202122"/>
              </a:solidFill>
              <a:effectLst/>
              <a:latin typeface="Arial" panose="020B0604020202020204" pitchFamily="34" charset="0"/>
            </a:endParaRPr>
          </a:p>
          <a:p>
            <a:r>
              <a:rPr lang="en-US" b="0" i="0">
                <a:solidFill>
                  <a:srgbClr val="202122"/>
                </a:solidFill>
                <a:effectLst/>
                <a:latin typeface="Arial" panose="020B0604020202020204" pitchFamily="34" charset="0"/>
              </a:rPr>
              <a:t>In 1972 the Knights of Dunamis was merged into the BSA and became the National Eagle Scout Association.</a:t>
            </a:r>
            <a:endParaRPr lang="en-US"/>
          </a:p>
          <a:p>
            <a:endParaRPr lang="en-US"/>
          </a:p>
        </p:txBody>
      </p:sp>
      <p:sp>
        <p:nvSpPr>
          <p:cNvPr id="4" name="Slide Number Placeholder 3"/>
          <p:cNvSpPr>
            <a:spLocks noGrp="1"/>
          </p:cNvSpPr>
          <p:nvPr>
            <p:ph type="sldNum" sz="quarter" idx="5"/>
          </p:nvPr>
        </p:nvSpPr>
        <p:spPr/>
        <p:txBody>
          <a:bodyPr/>
          <a:lstStyle/>
          <a:p>
            <a:fld id="{EBA48D22-455A-4352-A6C1-17A250C26878}" type="slidenum">
              <a:rPr lang="en-US" smtClean="0"/>
              <a:t>3</a:t>
            </a:fld>
            <a:endParaRPr lang="en-US"/>
          </a:p>
        </p:txBody>
      </p:sp>
    </p:spTree>
    <p:extLst>
      <p:ext uri="{BB962C8B-B14F-4D97-AF65-F5344CB8AC3E}">
        <p14:creationId xmlns:p14="http://schemas.microsoft.com/office/powerpoint/2010/main" val="408263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Rich </a:t>
            </a:r>
            <a:r>
              <a:rPr lang="en-US" err="1"/>
              <a:t>Pfatzgraff</a:t>
            </a:r>
            <a:r>
              <a:rPr lang="en-US"/>
              <a:t> will be attending part of the conference, let the class know to say hi (in person, or on the chat)!</a:t>
            </a:r>
          </a:p>
          <a:p>
            <a:endParaRPr lang="en-US"/>
          </a:p>
        </p:txBody>
      </p:sp>
      <p:sp>
        <p:nvSpPr>
          <p:cNvPr id="4" name="Slide Number Placeholder 3"/>
          <p:cNvSpPr>
            <a:spLocks noGrp="1"/>
          </p:cNvSpPr>
          <p:nvPr>
            <p:ph type="sldNum" sz="quarter" idx="5"/>
          </p:nvPr>
        </p:nvSpPr>
        <p:spPr/>
        <p:txBody>
          <a:bodyPr/>
          <a:lstStyle/>
          <a:p>
            <a:fld id="{EBA48D22-455A-4352-A6C1-17A250C26878}" type="slidenum">
              <a:rPr lang="en-US" smtClean="0"/>
              <a:t>4</a:t>
            </a:fld>
            <a:endParaRPr lang="en-US"/>
          </a:p>
        </p:txBody>
      </p:sp>
    </p:spTree>
    <p:extLst>
      <p:ext uri="{BB962C8B-B14F-4D97-AF65-F5344CB8AC3E}">
        <p14:creationId xmlns:p14="http://schemas.microsoft.com/office/powerpoint/2010/main" val="384710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NESA National Committee President and Vice Presidents are all VOLUNTEERS. Director Joe Azzarello seen in the bottom red square is apart of the National Professional staff for alumni relations, his team is listed on the bottom row in light blue.  </a:t>
            </a:r>
          </a:p>
          <a:p>
            <a:endParaRPr lang="en-US"/>
          </a:p>
        </p:txBody>
      </p:sp>
      <p:sp>
        <p:nvSpPr>
          <p:cNvPr id="4" name="Slide Number Placeholder 3"/>
          <p:cNvSpPr>
            <a:spLocks noGrp="1"/>
          </p:cNvSpPr>
          <p:nvPr>
            <p:ph type="sldNum" sz="quarter" idx="5"/>
          </p:nvPr>
        </p:nvSpPr>
        <p:spPr/>
        <p:txBody>
          <a:bodyPr/>
          <a:lstStyle/>
          <a:p>
            <a:fld id="{EBA48D22-455A-4352-A6C1-17A250C26878}" type="slidenum">
              <a:rPr lang="en-US" smtClean="0"/>
              <a:t>5</a:t>
            </a:fld>
            <a:endParaRPr lang="en-US"/>
          </a:p>
        </p:txBody>
      </p:sp>
    </p:spTree>
    <p:extLst>
      <p:ext uri="{BB962C8B-B14F-4D97-AF65-F5344CB8AC3E}">
        <p14:creationId xmlns:p14="http://schemas.microsoft.com/office/powerpoint/2010/main" val="314220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Statistics need to be verified they are current.</a:t>
            </a:r>
          </a:p>
          <a:p>
            <a:endParaRPr lang="en-US"/>
          </a:p>
        </p:txBody>
      </p:sp>
      <p:sp>
        <p:nvSpPr>
          <p:cNvPr id="4" name="Slide Number Placeholder 3"/>
          <p:cNvSpPr>
            <a:spLocks noGrp="1"/>
          </p:cNvSpPr>
          <p:nvPr>
            <p:ph type="sldNum" sz="quarter" idx="5"/>
          </p:nvPr>
        </p:nvSpPr>
        <p:spPr/>
        <p:txBody>
          <a:bodyPr/>
          <a:lstStyle/>
          <a:p>
            <a:fld id="{EBA48D22-455A-4352-A6C1-17A250C26878}" type="slidenum">
              <a:rPr lang="en-US" smtClean="0"/>
              <a:t>6</a:t>
            </a:fld>
            <a:endParaRPr lang="en-US"/>
          </a:p>
        </p:txBody>
      </p:sp>
    </p:spTree>
    <p:extLst>
      <p:ext uri="{BB962C8B-B14F-4D97-AF65-F5344CB8AC3E}">
        <p14:creationId xmlns:p14="http://schemas.microsoft.com/office/powerpoint/2010/main" val="2786135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F2F2F"/>
                </a:solidFill>
                <a:effectLst/>
                <a:latin typeface="Montserrat" panose="00000500000000000000" pitchFamily="2" charset="0"/>
              </a:rPr>
              <a:t>NESA Value Proposition Survey Review – July 2021</a:t>
            </a:r>
          </a:p>
          <a:p>
            <a:endParaRPr lang="en-US" b="0" i="0">
              <a:solidFill>
                <a:srgbClr val="2F2F2F"/>
              </a:solidFill>
              <a:effectLst/>
              <a:latin typeface="Montserrat" panose="00000500000000000000" pitchFamily="2" charset="0"/>
            </a:endParaRPr>
          </a:p>
          <a:p>
            <a:endParaRPr lang="en-US" b="0" i="0">
              <a:solidFill>
                <a:srgbClr val="2F2F2F"/>
              </a:solidFill>
              <a:effectLst/>
              <a:latin typeface="Montserrat" panose="00000500000000000000" pitchFamily="2" charset="0"/>
            </a:endParaRPr>
          </a:p>
          <a:p>
            <a:r>
              <a:rPr lang="en-US" b="0" i="0">
                <a:solidFill>
                  <a:srgbClr val="2F2F2F"/>
                </a:solidFill>
                <a:effectLst/>
                <a:latin typeface="Montserrat" panose="00000500000000000000" pitchFamily="2" charset="0"/>
              </a:rPr>
              <a:t>Members indicated that they are more concerned with giving back to the organization and protecting it for future generations than what NESA does for them.</a:t>
            </a:r>
            <a:endParaRPr lang="en-US"/>
          </a:p>
          <a:p>
            <a:endParaRPr lang="en-US"/>
          </a:p>
        </p:txBody>
      </p:sp>
      <p:sp>
        <p:nvSpPr>
          <p:cNvPr id="4" name="Slide Number Placeholder 3"/>
          <p:cNvSpPr>
            <a:spLocks noGrp="1"/>
          </p:cNvSpPr>
          <p:nvPr>
            <p:ph type="sldNum" sz="quarter" idx="5"/>
          </p:nvPr>
        </p:nvSpPr>
        <p:spPr/>
        <p:txBody>
          <a:bodyPr/>
          <a:lstStyle/>
          <a:p>
            <a:fld id="{EBA48D22-455A-4352-A6C1-17A250C26878}" type="slidenum">
              <a:rPr lang="en-US" smtClean="0"/>
              <a:t>7</a:t>
            </a:fld>
            <a:endParaRPr lang="en-US"/>
          </a:p>
        </p:txBody>
      </p:sp>
    </p:spTree>
    <p:extLst>
      <p:ext uri="{BB962C8B-B14F-4D97-AF65-F5344CB8AC3E}">
        <p14:creationId xmlns:p14="http://schemas.microsoft.com/office/powerpoint/2010/main" val="3963982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NESA is Scouting's Organization that needs to demonstrates Relevance, Effectiveness, Leadership / Service to Community.</a:t>
            </a:r>
          </a:p>
          <a:p>
            <a:endParaRPr lang="en-US"/>
          </a:p>
          <a:p>
            <a:r>
              <a:rPr lang="en-US"/>
              <a:t> * </a:t>
            </a:r>
            <a:r>
              <a:rPr lang="en-US" b="1"/>
              <a:t>What is NESA?</a:t>
            </a:r>
          </a:p>
          <a:p>
            <a:r>
              <a:rPr lang="en-US"/>
              <a:t>Committees organized from the local council to national</a:t>
            </a:r>
          </a:p>
          <a:p>
            <a:r>
              <a:rPr lang="en-US"/>
              <a:t>    - </a:t>
            </a:r>
            <a:r>
              <a:rPr lang="en-US" sz="1200">
                <a:latin typeface="Calibri" panose="020F0502020204030204" pitchFamily="34" charset="0"/>
              </a:rPr>
              <a:t>W</a:t>
            </a:r>
            <a:r>
              <a:rPr lang="en-US" sz="1200">
                <a:latin typeface="Calibri" panose="020F0502020204030204" pitchFamily="34" charset="0"/>
                <a:ea typeface="Times New Roman" panose="02020603050405020304" pitchFamily="18" charset="0"/>
              </a:rPr>
              <a:t>e are an Association of Eagle Scouts</a:t>
            </a:r>
            <a:endParaRPr lang="en-US"/>
          </a:p>
          <a:p>
            <a:r>
              <a:rPr lang="en-US"/>
              <a:t>    - </a:t>
            </a:r>
            <a:r>
              <a:rPr lang="en-US" sz="1200">
                <a:latin typeface="Calibri" panose="020F0502020204030204" pitchFamily="34" charset="0"/>
              </a:rPr>
              <a:t>M</a:t>
            </a:r>
            <a:r>
              <a:rPr lang="en-US" sz="1200">
                <a:latin typeface="Calibri" panose="020F0502020204030204" pitchFamily="34" charset="0"/>
                <a:ea typeface="Times New Roman" panose="02020603050405020304" pitchFamily="18" charset="0"/>
              </a:rPr>
              <a:t>ission is to identify, provide, encourage Eagle Power: </a:t>
            </a:r>
          </a:p>
          <a:p>
            <a:r>
              <a:rPr lang="en-US" sz="1200">
                <a:latin typeface="Calibri" panose="020F0502020204030204" pitchFamily="34" charset="0"/>
                <a:ea typeface="Times New Roman" panose="02020603050405020304" pitchFamily="18" charset="0"/>
              </a:rPr>
              <a:t>      proven ES leaders to local councils via local committee</a:t>
            </a:r>
          </a:p>
          <a:p>
            <a:r>
              <a:rPr lang="en-US"/>
              <a:t> </a:t>
            </a:r>
            <a:r>
              <a:rPr lang="en-US" b="1"/>
              <a:t>* NESA Importance:</a:t>
            </a:r>
          </a:p>
          <a:p>
            <a:r>
              <a:rPr lang="en-US"/>
              <a:t>    - What do we hope to achieve?</a:t>
            </a:r>
          </a:p>
          <a:p>
            <a:r>
              <a:rPr lang="en-US"/>
              <a:t>    - What's value to council?:  Scout Executive (why do I need      </a:t>
            </a:r>
          </a:p>
          <a:p>
            <a:r>
              <a:rPr lang="en-US"/>
              <a:t>       NESA) vs. Volunteer (provide tools to help Scout Exec. </a:t>
            </a:r>
          </a:p>
          <a:p>
            <a:r>
              <a:rPr lang="en-US"/>
              <a:t> * </a:t>
            </a:r>
            <a:r>
              <a:rPr lang="en-US" b="1"/>
              <a:t>Who/where is NESA?</a:t>
            </a:r>
          </a:p>
          <a:p>
            <a:r>
              <a:rPr lang="en-US"/>
              <a:t>Is there a NESA committee in my council?</a:t>
            </a:r>
          </a:p>
          <a:p>
            <a:r>
              <a:rPr lang="en-US"/>
              <a:t>    - How do I find out?</a:t>
            </a:r>
          </a:p>
          <a:p>
            <a:r>
              <a:rPr lang="en-US"/>
              <a:t>    - How can I join / start a committee</a:t>
            </a:r>
          </a:p>
          <a:p>
            <a:r>
              <a:rPr lang="en-US"/>
              <a:t> * </a:t>
            </a:r>
            <a:r>
              <a:rPr lang="en-US" b="1"/>
              <a:t>What's in it for me (why should I feel compelled to join)?</a:t>
            </a:r>
          </a:p>
          <a:p>
            <a:r>
              <a:rPr lang="en-US"/>
              <a:t>    - Gain additional professional contacts in your network</a:t>
            </a:r>
          </a:p>
          <a:p>
            <a:r>
              <a:rPr lang="en-US"/>
              <a:t>    - Strengthen your leadership / service skills</a:t>
            </a:r>
          </a:p>
          <a:p>
            <a:r>
              <a:rPr lang="en-US"/>
              <a:t> * </a:t>
            </a:r>
            <a:r>
              <a:rPr lang="en-US" b="1"/>
              <a:t>How can I help?:</a:t>
            </a:r>
          </a:p>
          <a:p>
            <a:r>
              <a:rPr lang="en-US"/>
              <a:t>    - Following slides discuss Scholarships, Adams Award, and </a:t>
            </a:r>
          </a:p>
          <a:p>
            <a:r>
              <a:rPr lang="en-US"/>
              <a:t>      local council committees</a:t>
            </a:r>
          </a:p>
          <a:p>
            <a:r>
              <a:rPr lang="en-US" b="1"/>
              <a:t>Where do I get more information? </a:t>
            </a:r>
          </a:p>
          <a:p>
            <a:r>
              <a:rPr lang="en-US" b="0"/>
              <a:t>Scan the QR code on any of the slides and it will direct you to the NESA website</a:t>
            </a:r>
          </a:p>
        </p:txBody>
      </p:sp>
      <p:sp>
        <p:nvSpPr>
          <p:cNvPr id="4" name="Slide Number Placeholder 3"/>
          <p:cNvSpPr>
            <a:spLocks noGrp="1"/>
          </p:cNvSpPr>
          <p:nvPr>
            <p:ph type="sldNum" sz="quarter" idx="5"/>
          </p:nvPr>
        </p:nvSpPr>
        <p:spPr/>
        <p:txBody>
          <a:bodyPr/>
          <a:lstStyle/>
          <a:p>
            <a:fld id="{EBA48D22-455A-4352-A6C1-17A250C26878}" type="slidenum">
              <a:rPr lang="en-US" smtClean="0"/>
              <a:t>8</a:t>
            </a:fld>
            <a:endParaRPr lang="en-US"/>
          </a:p>
        </p:txBody>
      </p:sp>
    </p:spTree>
    <p:extLst>
      <p:ext uri="{BB962C8B-B14F-4D97-AF65-F5344CB8AC3E}">
        <p14:creationId xmlns:p14="http://schemas.microsoft.com/office/powerpoint/2010/main" val="4284119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a:solidFill>
                  <a:srgbClr val="4D4D4D"/>
                </a:solidFill>
                <a:effectLst/>
                <a:latin typeface="Roboto" panose="02000000000000000000" pitchFamily="2" charset="0"/>
              </a:rPr>
              <a:t>Eagle Scouts may apply for NESA scholarships beginning in their senior year of high school through their junior year in college.</a:t>
            </a:r>
          </a:p>
          <a:p>
            <a:pPr algn="l"/>
            <a:endParaRPr lang="en-US" b="0" i="0">
              <a:solidFill>
                <a:srgbClr val="4D4D4D"/>
              </a:solidFill>
              <a:effectLst/>
              <a:latin typeface="Roboto" panose="02000000000000000000" pitchFamily="2" charset="0"/>
            </a:endParaRPr>
          </a:p>
          <a:p>
            <a:pPr algn="l">
              <a:buFont typeface="Arial" panose="020B0604020202020204" pitchFamily="34" charset="0"/>
              <a:buChar char="•"/>
            </a:pPr>
            <a:r>
              <a:rPr lang="en-US" b="0" i="0">
                <a:solidFill>
                  <a:srgbClr val="4D4D4D"/>
                </a:solidFill>
                <a:effectLst/>
                <a:latin typeface="Roboto" panose="02000000000000000000" pitchFamily="2" charset="0"/>
              </a:rPr>
              <a:t>Recipients may receive a NESA scholarship one time only.</a:t>
            </a:r>
          </a:p>
          <a:p>
            <a:pPr algn="l"/>
            <a:endParaRPr lang="en-US" b="0" i="0">
              <a:solidFill>
                <a:srgbClr val="4D4D4D"/>
              </a:solidFill>
              <a:effectLst/>
              <a:latin typeface="Roboto" panose="02000000000000000000" pitchFamily="2" charset="0"/>
            </a:endParaRPr>
          </a:p>
          <a:p>
            <a:pPr algn="l">
              <a:buFont typeface="Arial" panose="020B0604020202020204" pitchFamily="34" charset="0"/>
              <a:buChar char="•"/>
            </a:pPr>
            <a:r>
              <a:rPr lang="en-US" b="0" i="0">
                <a:solidFill>
                  <a:srgbClr val="4D4D4D"/>
                </a:solidFill>
                <a:effectLst/>
                <a:latin typeface="Roboto" panose="02000000000000000000" pitchFamily="2" charset="0"/>
              </a:rPr>
              <a:t>NESA scholarships are available to Eagle Scouts attending four-year colleges or universities, vocational trade schools, and other approved programs.</a:t>
            </a:r>
          </a:p>
          <a:p>
            <a:pPr algn="l"/>
            <a:endParaRPr lang="en-US" b="0" i="0">
              <a:solidFill>
                <a:srgbClr val="4D4D4D"/>
              </a:solidFill>
              <a:effectLst/>
              <a:latin typeface="Roboto" panose="02000000000000000000" pitchFamily="2" charset="0"/>
            </a:endParaRPr>
          </a:p>
          <a:p>
            <a:pPr algn="l">
              <a:buFont typeface="Arial" panose="020B0604020202020204" pitchFamily="34" charset="0"/>
              <a:buChar char="•"/>
            </a:pPr>
            <a:r>
              <a:rPr lang="en-US" b="0" i="0">
                <a:solidFill>
                  <a:srgbClr val="4D4D4D"/>
                </a:solidFill>
                <a:effectLst/>
                <a:latin typeface="Roboto" panose="02000000000000000000" pitchFamily="2" charset="0"/>
              </a:rPr>
              <a:t>NESA scholarships are not available to students attending any of the U.S. military academies.</a:t>
            </a:r>
          </a:p>
          <a:p>
            <a:pPr algn="l"/>
            <a:endParaRPr lang="en-US" b="0" i="0">
              <a:solidFill>
                <a:srgbClr val="4D4D4D"/>
              </a:solidFill>
              <a:effectLst/>
              <a:latin typeface="Roboto" panose="02000000000000000000" pitchFamily="2" charset="0"/>
            </a:endParaRPr>
          </a:p>
          <a:p>
            <a:pPr algn="l">
              <a:buFont typeface="Arial" panose="020B0604020202020204" pitchFamily="34" charset="0"/>
              <a:buChar char="•"/>
            </a:pPr>
            <a:r>
              <a:rPr lang="en-US" b="0" i="0">
                <a:solidFill>
                  <a:srgbClr val="4D4D4D"/>
                </a:solidFill>
                <a:effectLst/>
                <a:latin typeface="Roboto" panose="02000000000000000000" pitchFamily="2" charset="0"/>
              </a:rPr>
              <a:t>NESA scholarships are not available to graduate students pursuing a master’s or doctoral degree.</a:t>
            </a:r>
          </a:p>
          <a:p>
            <a:pPr algn="l">
              <a:buFont typeface="Arial" panose="020B0604020202020204" pitchFamily="34" charset="0"/>
              <a:buChar char="•"/>
            </a:pPr>
            <a:endParaRPr lang="en-US" b="0" i="0">
              <a:solidFill>
                <a:srgbClr val="4D4D4D"/>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4D4D4D"/>
                </a:solidFill>
                <a:effectLst/>
                <a:latin typeface="Roboto" panose="02000000000000000000" pitchFamily="2" charset="0"/>
              </a:rPr>
              <a:t>NESA </a:t>
            </a:r>
            <a:r>
              <a:rPr lang="en-US" sz="1200">
                <a:solidFill>
                  <a:schemeClr val="bg1"/>
                </a:solidFill>
              </a:rPr>
              <a:t>Scholarships for Eagle Scouts who have shown active participation in school, Scouting activities, and community service; demonstrate they understand the fundamentals of service to community, service to Scouting and their character. They should also demonstrate that, if they have a financial need, what distinguishes their financial need from others.</a:t>
            </a:r>
          </a:p>
          <a:p>
            <a:endParaRPr lang="en-US"/>
          </a:p>
        </p:txBody>
      </p:sp>
      <p:sp>
        <p:nvSpPr>
          <p:cNvPr id="4" name="Slide Number Placeholder 3"/>
          <p:cNvSpPr>
            <a:spLocks noGrp="1"/>
          </p:cNvSpPr>
          <p:nvPr>
            <p:ph type="sldNum" sz="quarter" idx="5"/>
          </p:nvPr>
        </p:nvSpPr>
        <p:spPr/>
        <p:txBody>
          <a:bodyPr/>
          <a:lstStyle/>
          <a:p>
            <a:fld id="{EBA48D22-455A-4352-A6C1-17A250C26878}" type="slidenum">
              <a:rPr lang="en-US" smtClean="0"/>
              <a:t>9</a:t>
            </a:fld>
            <a:endParaRPr lang="en-US"/>
          </a:p>
        </p:txBody>
      </p:sp>
    </p:spTree>
    <p:extLst>
      <p:ext uri="{BB962C8B-B14F-4D97-AF65-F5344CB8AC3E}">
        <p14:creationId xmlns:p14="http://schemas.microsoft.com/office/powerpoint/2010/main" val="322317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nesa.org/scholarships/"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028700" y="2039227"/>
            <a:ext cx="4516092" cy="6208547"/>
          </a:xfrm>
          <a:custGeom>
            <a:avLst/>
            <a:gdLst/>
            <a:ahLst/>
            <a:cxnLst/>
            <a:rect l="l" t="t" r="r" b="b"/>
            <a:pathLst>
              <a:path w="4516092" h="6208547">
                <a:moveTo>
                  <a:pt x="0" y="0"/>
                </a:moveTo>
                <a:lnTo>
                  <a:pt x="4516092" y="0"/>
                </a:lnTo>
                <a:lnTo>
                  <a:pt x="4516092" y="6208546"/>
                </a:lnTo>
                <a:lnTo>
                  <a:pt x="0" y="6208546"/>
                </a:lnTo>
                <a:lnTo>
                  <a:pt x="0" y="0"/>
                </a:lnTo>
                <a:close/>
              </a:path>
            </a:pathLst>
          </a:custGeom>
          <a:blipFill>
            <a:blip r:embed="rId3"/>
            <a:stretch>
              <a:fillRect/>
            </a:stretch>
          </a:blipFill>
        </p:spPr>
        <p:txBody>
          <a:bodyPr/>
          <a:lstStyle/>
          <a:p>
            <a:endParaRPr lang="en-US"/>
          </a:p>
        </p:txBody>
      </p:sp>
      <p:sp>
        <p:nvSpPr>
          <p:cNvPr id="9" name="Freeform 9"/>
          <p:cNvSpPr/>
          <p:nvPr/>
        </p:nvSpPr>
        <p:spPr>
          <a:xfrm>
            <a:off x="12719716" y="9471060"/>
            <a:ext cx="5278319" cy="815940"/>
          </a:xfrm>
          <a:custGeom>
            <a:avLst/>
            <a:gdLst/>
            <a:ahLst/>
            <a:cxnLst/>
            <a:rect l="l" t="t" r="r" b="b"/>
            <a:pathLst>
              <a:path w="5278319" h="815940">
                <a:moveTo>
                  <a:pt x="0" y="0"/>
                </a:moveTo>
                <a:lnTo>
                  <a:pt x="5278318" y="0"/>
                </a:lnTo>
                <a:lnTo>
                  <a:pt x="5278318" y="815940"/>
                </a:lnTo>
                <a:lnTo>
                  <a:pt x="0" y="815940"/>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5906456" y="3486650"/>
            <a:ext cx="10126365" cy="3197884"/>
          </a:xfrm>
          <a:prstGeom prst="rect">
            <a:avLst/>
          </a:prstGeom>
        </p:spPr>
        <p:txBody>
          <a:bodyPr lIns="0" tIns="0" rIns="0" bIns="0" rtlCol="0" anchor="t">
            <a:spAutoFit/>
          </a:bodyPr>
          <a:lstStyle/>
          <a:p>
            <a:pPr algn="ctr">
              <a:lnSpc>
                <a:spcPts val="8538"/>
              </a:lnSpc>
              <a:spcBef>
                <a:spcPct val="0"/>
              </a:spcBef>
            </a:pPr>
            <a:r>
              <a:rPr lang="en-US" sz="6099" b="1" dirty="0">
                <a:solidFill>
                  <a:srgbClr val="003366"/>
                </a:solidFill>
                <a:latin typeface="Playfair Display Bold"/>
                <a:ea typeface="Playfair Display Bold"/>
                <a:cs typeface="Playfair Display Bold"/>
                <a:sym typeface="Playfair Display Bold"/>
              </a:rPr>
              <a:t>Everything You Wanted to Know About the National Eagle Scout Association</a:t>
            </a:r>
          </a:p>
        </p:txBody>
      </p:sp>
      <p:sp>
        <p:nvSpPr>
          <p:cNvPr id="36" name="Freeform: Shape 35">
            <a:extLst>
              <a:ext uri="{FF2B5EF4-FFF2-40B4-BE49-F238E27FC236}">
                <a16:creationId xmlns:a16="http://schemas.microsoft.com/office/drawing/2014/main" id="{3EAF7F6F-0F42-EC1C-BD8C-03E5415D9D86}"/>
              </a:ext>
            </a:extLst>
          </p:cNvPr>
          <p:cNvSpPr/>
          <p:nvPr/>
        </p:nvSpPr>
        <p:spPr>
          <a:xfrm rot="11462719">
            <a:off x="13825547" y="-989589"/>
            <a:ext cx="9244336" cy="11233875"/>
          </a:xfrm>
          <a:custGeom>
            <a:avLst/>
            <a:gdLst>
              <a:gd name="connsiteX0" fmla="*/ 9244336 w 9244336"/>
              <a:gd name="connsiteY0" fmla="*/ 9429369 h 11233875"/>
              <a:gd name="connsiteX1" fmla="*/ 0 w 9244336"/>
              <a:gd name="connsiteY1" fmla="*/ 11233875 h 11233875"/>
              <a:gd name="connsiteX2" fmla="*/ 0 w 9244336"/>
              <a:gd name="connsiteY2" fmla="*/ 11233874 h 11233875"/>
              <a:gd name="connsiteX3" fmla="*/ 5665458 w 9244336"/>
              <a:gd name="connsiteY3" fmla="*/ 10127970 h 11233875"/>
              <a:gd name="connsiteX4" fmla="*/ 3694620 w 9244336"/>
              <a:gd name="connsiteY4" fmla="*/ 31527 h 11233875"/>
              <a:gd name="connsiteX5" fmla="*/ 3856128 w 9244336"/>
              <a:gd name="connsiteY5" fmla="*/ 0 h 112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4336" h="11233875">
                <a:moveTo>
                  <a:pt x="9244336" y="9429369"/>
                </a:moveTo>
                <a:lnTo>
                  <a:pt x="0" y="11233875"/>
                </a:lnTo>
                <a:lnTo>
                  <a:pt x="0" y="11233874"/>
                </a:lnTo>
                <a:lnTo>
                  <a:pt x="5665458" y="10127970"/>
                </a:lnTo>
                <a:lnTo>
                  <a:pt x="3694620" y="31527"/>
                </a:lnTo>
                <a:lnTo>
                  <a:pt x="3856128" y="0"/>
                </a:lnTo>
                <a:close/>
              </a:path>
            </a:pathLst>
          </a:custGeom>
          <a:solidFill>
            <a:srgbClr val="CE1126"/>
          </a:solidFill>
        </p:spPr>
        <p:txBody>
          <a:bodyPr wrap="square">
            <a:noAutofit/>
          </a:bodyPr>
          <a:lstStyle/>
          <a:p>
            <a:endParaRPr lang="en-US"/>
          </a:p>
        </p:txBody>
      </p:sp>
      <p:sp>
        <p:nvSpPr>
          <p:cNvPr id="43" name="Freeform: Shape 42">
            <a:extLst>
              <a:ext uri="{FF2B5EF4-FFF2-40B4-BE49-F238E27FC236}">
                <a16:creationId xmlns:a16="http://schemas.microsoft.com/office/drawing/2014/main" id="{FD7D5649-7B30-3510-40EC-7C3E18ED868E}"/>
              </a:ext>
            </a:extLst>
          </p:cNvPr>
          <p:cNvSpPr/>
          <p:nvPr/>
        </p:nvSpPr>
        <p:spPr>
          <a:xfrm rot="12042607">
            <a:off x="14934745" y="-49445"/>
            <a:ext cx="5380644" cy="9778048"/>
          </a:xfrm>
          <a:custGeom>
            <a:avLst/>
            <a:gdLst>
              <a:gd name="connsiteX0" fmla="*/ 3659237 w 5380644"/>
              <a:gd name="connsiteY0" fmla="*/ 9778048 h 9778048"/>
              <a:gd name="connsiteX1" fmla="*/ 0 w 5380644"/>
              <a:gd name="connsiteY1" fmla="*/ 99328 h 9778048"/>
              <a:gd name="connsiteX2" fmla="*/ 262724 w 5380644"/>
              <a:gd name="connsiteY2" fmla="*/ 0 h 9778048"/>
              <a:gd name="connsiteX3" fmla="*/ 5380644 w 5380644"/>
              <a:gd name="connsiteY3" fmla="*/ 9115660 h 9778048"/>
            </a:gdLst>
            <a:ahLst/>
            <a:cxnLst>
              <a:cxn ang="0">
                <a:pos x="connsiteX0" y="connsiteY0"/>
              </a:cxn>
              <a:cxn ang="0">
                <a:pos x="connsiteX1" y="connsiteY1"/>
              </a:cxn>
              <a:cxn ang="0">
                <a:pos x="connsiteX2" y="connsiteY2"/>
              </a:cxn>
              <a:cxn ang="0">
                <a:pos x="connsiteX3" y="connsiteY3"/>
              </a:cxn>
            </a:cxnLst>
            <a:rect l="l" t="t" r="r" b="b"/>
            <a:pathLst>
              <a:path w="5380644" h="9778048">
                <a:moveTo>
                  <a:pt x="3659237" y="9778048"/>
                </a:moveTo>
                <a:lnTo>
                  <a:pt x="0" y="99328"/>
                </a:lnTo>
                <a:lnTo>
                  <a:pt x="262724" y="0"/>
                </a:lnTo>
                <a:lnTo>
                  <a:pt x="5380644" y="9115660"/>
                </a:lnTo>
                <a:close/>
              </a:path>
            </a:pathLst>
          </a:custGeom>
          <a:solidFill>
            <a:srgbClr val="003F87"/>
          </a:solidFill>
        </p:spPr>
        <p:txBody>
          <a:bodyPr wrap="square">
            <a:no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12042607">
            <a:off x="16377601" y="-53587"/>
            <a:ext cx="9778099" cy="6444656"/>
          </a:xfrm>
          <a:prstGeom prst="rect">
            <a:avLst/>
          </a:prstGeom>
        </p:spPr>
        <p:txBody>
          <a:bodyPr lIns="50800" tIns="50800" rIns="50800" bIns="50800" rtlCol="0" anchor="ctr"/>
          <a:lstStyle/>
          <a:p>
            <a:pPr algn="ctr">
              <a:lnSpc>
                <a:spcPts val="2659"/>
              </a:lnSpc>
            </a:pPr>
            <a:endParaRPr/>
          </a:p>
        </p:txBody>
      </p:sp>
      <p:sp>
        <p:nvSpPr>
          <p:cNvPr id="8" name="Freeform 8"/>
          <p:cNvSpPr/>
          <p:nvPr/>
        </p:nvSpPr>
        <p:spPr>
          <a:xfrm>
            <a:off x="1057163" y="2039227"/>
            <a:ext cx="4516092" cy="6208547"/>
          </a:xfrm>
          <a:custGeom>
            <a:avLst/>
            <a:gdLst/>
            <a:ahLst/>
            <a:cxnLst/>
            <a:rect l="l" t="t" r="r" b="b"/>
            <a:pathLst>
              <a:path w="4516092" h="6208547">
                <a:moveTo>
                  <a:pt x="0" y="0"/>
                </a:moveTo>
                <a:lnTo>
                  <a:pt x="4516092" y="0"/>
                </a:lnTo>
                <a:lnTo>
                  <a:pt x="4516092" y="6208546"/>
                </a:lnTo>
                <a:lnTo>
                  <a:pt x="0" y="6208546"/>
                </a:lnTo>
                <a:lnTo>
                  <a:pt x="0" y="0"/>
                </a:lnTo>
                <a:close/>
              </a:path>
            </a:pathLst>
          </a:custGeom>
          <a:blipFill>
            <a:blip r:embed="rId3"/>
            <a:stretch>
              <a:fillRect/>
            </a:stretch>
          </a:blipFill>
        </p:spPr>
        <p:txBody>
          <a:bodyPr/>
          <a:lstStyle/>
          <a:p>
            <a:endParaRPr lang="en-US"/>
          </a:p>
        </p:txBody>
      </p:sp>
      <p:sp>
        <p:nvSpPr>
          <p:cNvPr id="9" name="Freeform 9"/>
          <p:cNvSpPr/>
          <p:nvPr/>
        </p:nvSpPr>
        <p:spPr>
          <a:xfrm>
            <a:off x="342229" y="8466988"/>
            <a:ext cx="1429868" cy="1421924"/>
          </a:xfrm>
          <a:custGeom>
            <a:avLst/>
            <a:gdLst/>
            <a:ahLst/>
            <a:cxnLst/>
            <a:rect l="l" t="t" r="r" b="b"/>
            <a:pathLst>
              <a:path w="1429868" h="1421924">
                <a:moveTo>
                  <a:pt x="0" y="0"/>
                </a:moveTo>
                <a:lnTo>
                  <a:pt x="1429868" y="0"/>
                </a:lnTo>
                <a:lnTo>
                  <a:pt x="1429868" y="1421924"/>
                </a:lnTo>
                <a:lnTo>
                  <a:pt x="0" y="1421924"/>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4826529" y="412702"/>
            <a:ext cx="11600439" cy="2635910"/>
          </a:xfrm>
          <a:prstGeom prst="rect">
            <a:avLst/>
          </a:prstGeom>
        </p:spPr>
        <p:txBody>
          <a:bodyPr lIns="0" tIns="0" rIns="0" bIns="0" rtlCol="0" anchor="t">
            <a:spAutoFit/>
          </a:bodyPr>
          <a:lstStyle/>
          <a:p>
            <a:pPr algn="ctr">
              <a:lnSpc>
                <a:spcPts val="10638"/>
              </a:lnSpc>
              <a:spcBef>
                <a:spcPct val="0"/>
              </a:spcBef>
            </a:pPr>
            <a:r>
              <a:rPr lang="en-US" sz="7598" b="1" u="sng">
                <a:solidFill>
                  <a:srgbClr val="003366"/>
                </a:solidFill>
                <a:latin typeface="Playfair Display Bold"/>
                <a:ea typeface="Playfair Display Bold"/>
                <a:cs typeface="Playfair Display Bold"/>
                <a:sym typeface="Playfair Display Bold"/>
              </a:rPr>
              <a:t>Local Council Committees &amp; Events</a:t>
            </a:r>
          </a:p>
        </p:txBody>
      </p:sp>
      <p:sp>
        <p:nvSpPr>
          <p:cNvPr id="11" name="TextBox 11"/>
          <p:cNvSpPr txBox="1"/>
          <p:nvPr/>
        </p:nvSpPr>
        <p:spPr>
          <a:xfrm>
            <a:off x="6251972" y="3257845"/>
            <a:ext cx="8749553" cy="5920105"/>
          </a:xfrm>
          <a:prstGeom prst="rect">
            <a:avLst/>
          </a:prstGeom>
        </p:spPr>
        <p:txBody>
          <a:bodyPr lIns="0" tIns="0" rIns="0" bIns="0" rtlCol="0" anchor="t">
            <a:spAutoFit/>
          </a:bodyPr>
          <a:lstStyle/>
          <a:p>
            <a:pPr marL="604523" lvl="1" indent="-302261" algn="l">
              <a:lnSpc>
                <a:spcPts val="3920"/>
              </a:lnSpc>
              <a:buFont typeface="Arial"/>
              <a:buChar char="•"/>
            </a:pPr>
            <a:r>
              <a:rPr lang="en-US" sz="2800">
                <a:solidFill>
                  <a:srgbClr val="003366"/>
                </a:solidFill>
                <a:latin typeface="Playfair Display"/>
                <a:ea typeface="Playfair Display"/>
                <a:cs typeface="Playfair Display"/>
                <a:sym typeface="Playfair Display"/>
              </a:rPr>
              <a:t>Networking</a:t>
            </a:r>
          </a:p>
          <a:p>
            <a:pPr marL="1209045" lvl="2" indent="-403015" algn="l">
              <a:lnSpc>
                <a:spcPts val="3920"/>
              </a:lnSpc>
              <a:buFont typeface="Arial"/>
              <a:buChar char="⚬"/>
            </a:pPr>
            <a:r>
              <a:rPr lang="en-US" sz="2800">
                <a:solidFill>
                  <a:srgbClr val="003366"/>
                </a:solidFill>
                <a:latin typeface="Playfair Display"/>
                <a:ea typeface="Playfair Display"/>
                <a:cs typeface="Playfair Display"/>
                <a:sym typeface="Playfair Display"/>
              </a:rPr>
              <a:t>Lunches/Dinners</a:t>
            </a:r>
          </a:p>
          <a:p>
            <a:pPr marL="1209045" lvl="2" indent="-403015" algn="l">
              <a:lnSpc>
                <a:spcPts val="3920"/>
              </a:lnSpc>
              <a:buFont typeface="Arial"/>
              <a:buChar char="⚬"/>
            </a:pPr>
            <a:r>
              <a:rPr lang="en-US" sz="2800">
                <a:solidFill>
                  <a:srgbClr val="003366"/>
                </a:solidFill>
                <a:latin typeface="Playfair Display"/>
                <a:ea typeface="Playfair Display"/>
                <a:cs typeface="Playfair Display"/>
                <a:sym typeface="Playfair Display"/>
              </a:rPr>
              <a:t>Career Navigation</a:t>
            </a:r>
          </a:p>
          <a:p>
            <a:pPr marL="1209045" lvl="2" indent="-403015" algn="l">
              <a:lnSpc>
                <a:spcPts val="3920"/>
              </a:lnSpc>
              <a:buFont typeface="Arial"/>
              <a:buChar char="⚬"/>
            </a:pPr>
            <a:r>
              <a:rPr lang="en-US" sz="2800">
                <a:solidFill>
                  <a:srgbClr val="003366"/>
                </a:solidFill>
                <a:latin typeface="Playfair Display"/>
                <a:ea typeface="Playfair Display"/>
                <a:cs typeface="Playfair Display"/>
                <a:sym typeface="Playfair Display"/>
              </a:rPr>
              <a:t>Leadership Development </a:t>
            </a:r>
          </a:p>
          <a:p>
            <a:pPr marL="1209045" lvl="2" indent="-403015" algn="l">
              <a:lnSpc>
                <a:spcPts val="3920"/>
              </a:lnSpc>
              <a:buFont typeface="Arial"/>
              <a:buChar char="⚬"/>
            </a:pPr>
            <a:r>
              <a:rPr lang="en-US" sz="2800">
                <a:solidFill>
                  <a:srgbClr val="003366"/>
                </a:solidFill>
                <a:latin typeface="Playfair Display"/>
                <a:ea typeface="Playfair Display"/>
                <a:cs typeface="Playfair Display"/>
                <a:sym typeface="Playfair Display"/>
              </a:rPr>
              <a:t>Mentoring Opportunities </a:t>
            </a:r>
          </a:p>
          <a:p>
            <a:pPr marL="604523" lvl="1" indent="-302261" algn="l">
              <a:lnSpc>
                <a:spcPts val="3920"/>
              </a:lnSpc>
              <a:buFont typeface="Arial"/>
              <a:buChar char="•"/>
            </a:pPr>
            <a:r>
              <a:rPr lang="en-US" sz="2800">
                <a:solidFill>
                  <a:srgbClr val="003366"/>
                </a:solidFill>
                <a:latin typeface="Playfair Display"/>
                <a:ea typeface="Playfair Display"/>
                <a:cs typeface="Playfair Display"/>
                <a:sym typeface="Playfair Display"/>
              </a:rPr>
              <a:t>Achievement and Service Recognition </a:t>
            </a:r>
          </a:p>
          <a:p>
            <a:pPr marL="1209045" lvl="2" indent="-403015" algn="l">
              <a:lnSpc>
                <a:spcPts val="3920"/>
              </a:lnSpc>
              <a:buFont typeface="Arial"/>
              <a:buChar char="⚬"/>
            </a:pPr>
            <a:r>
              <a:rPr lang="en-US" sz="2800">
                <a:solidFill>
                  <a:srgbClr val="003366"/>
                </a:solidFill>
                <a:latin typeface="Playfair Display"/>
                <a:ea typeface="Playfair Display"/>
                <a:cs typeface="Playfair Display"/>
                <a:sym typeface="Playfair Display"/>
              </a:rPr>
              <a:t>NESA Outstanding Eagle Scout Award (NOESA)</a:t>
            </a:r>
          </a:p>
          <a:p>
            <a:pPr marL="1209045" lvl="2" indent="-403015" algn="l">
              <a:lnSpc>
                <a:spcPts val="3920"/>
              </a:lnSpc>
              <a:buFont typeface="Arial"/>
              <a:buChar char="⚬"/>
            </a:pPr>
            <a:r>
              <a:rPr lang="en-US" sz="2800">
                <a:solidFill>
                  <a:srgbClr val="003366"/>
                </a:solidFill>
                <a:latin typeface="Playfair Display"/>
                <a:ea typeface="Playfair Display"/>
                <a:cs typeface="Playfair Display"/>
                <a:sym typeface="Playfair Display"/>
              </a:rPr>
              <a:t>NESA Silver Wreath </a:t>
            </a:r>
          </a:p>
          <a:p>
            <a:pPr marL="1209045" lvl="2" indent="-403015" algn="l">
              <a:lnSpc>
                <a:spcPts val="3920"/>
              </a:lnSpc>
              <a:buFont typeface="Arial"/>
              <a:buChar char="⚬"/>
            </a:pPr>
            <a:r>
              <a:rPr lang="en-US" sz="2800">
                <a:solidFill>
                  <a:srgbClr val="003366"/>
                </a:solidFill>
                <a:latin typeface="Playfair Display"/>
                <a:ea typeface="Playfair Display"/>
                <a:cs typeface="Playfair Display"/>
                <a:sym typeface="Playfair Display"/>
              </a:rPr>
              <a:t>Leadership Recognition</a:t>
            </a:r>
          </a:p>
          <a:p>
            <a:pPr marL="604523" lvl="1" indent="-302261" algn="l">
              <a:lnSpc>
                <a:spcPts val="3920"/>
              </a:lnSpc>
              <a:buFont typeface="Arial"/>
              <a:buChar char="•"/>
            </a:pPr>
            <a:r>
              <a:rPr lang="en-US" sz="2800">
                <a:solidFill>
                  <a:srgbClr val="003366"/>
                </a:solidFill>
                <a:latin typeface="Playfair Display"/>
                <a:ea typeface="Playfair Display"/>
                <a:cs typeface="Playfair Display"/>
                <a:sym typeface="Playfair Display"/>
              </a:rPr>
              <a:t>Volunteer Opportunities </a:t>
            </a:r>
          </a:p>
          <a:p>
            <a:pPr marL="1209045" lvl="2" indent="-403015" algn="l">
              <a:lnSpc>
                <a:spcPts val="3920"/>
              </a:lnSpc>
              <a:buFont typeface="Arial"/>
              <a:buChar char="⚬"/>
            </a:pPr>
            <a:r>
              <a:rPr lang="en-US" sz="2800">
                <a:solidFill>
                  <a:srgbClr val="003366"/>
                </a:solidFill>
                <a:latin typeface="Playfair Display"/>
                <a:ea typeface="Playfair Display"/>
                <a:cs typeface="Playfair Display"/>
                <a:sym typeface="Playfair Display"/>
              </a:rPr>
              <a:t>Service Projects </a:t>
            </a:r>
          </a:p>
          <a:p>
            <a:pPr marL="1209045" lvl="2" indent="-403015" algn="l">
              <a:lnSpc>
                <a:spcPts val="3920"/>
              </a:lnSpc>
              <a:buFont typeface="Arial"/>
              <a:buChar char="⚬"/>
            </a:pPr>
            <a:r>
              <a:rPr lang="en-US" sz="2800">
                <a:solidFill>
                  <a:srgbClr val="003366"/>
                </a:solidFill>
                <a:latin typeface="Playfair Display"/>
                <a:ea typeface="Playfair Display"/>
                <a:cs typeface="Playfair Display"/>
                <a:sym typeface="Playfair Display"/>
              </a:rPr>
              <a:t>Philanthropy</a:t>
            </a:r>
          </a:p>
        </p:txBody>
      </p:sp>
      <p:sp>
        <p:nvSpPr>
          <p:cNvPr id="12" name="TextBox 12"/>
          <p:cNvSpPr txBox="1"/>
          <p:nvPr/>
        </p:nvSpPr>
        <p:spPr>
          <a:xfrm>
            <a:off x="1772096" y="8854417"/>
            <a:ext cx="4479875" cy="580391"/>
          </a:xfrm>
          <a:prstGeom prst="rect">
            <a:avLst/>
          </a:prstGeom>
        </p:spPr>
        <p:txBody>
          <a:bodyPr wrap="square" lIns="0" tIns="0" rIns="0" bIns="0" rtlCol="0" anchor="t">
            <a:spAutoFit/>
          </a:bodyPr>
          <a:lstStyle/>
          <a:p>
            <a:pPr algn="ctr">
              <a:lnSpc>
                <a:spcPts val="4759"/>
              </a:lnSpc>
              <a:spcBef>
                <a:spcPct val="0"/>
              </a:spcBef>
            </a:pPr>
            <a:r>
              <a:rPr lang="en-US" sz="3399">
                <a:solidFill>
                  <a:srgbClr val="003366"/>
                </a:solidFill>
                <a:latin typeface="Playfair Display"/>
                <a:ea typeface="Playfair Display"/>
                <a:cs typeface="Playfair Display"/>
                <a:sym typeface="Playfair Display"/>
              </a:rPr>
              <a:t>Navigate to nesa.org</a:t>
            </a:r>
          </a:p>
        </p:txBody>
      </p:sp>
      <p:sp>
        <p:nvSpPr>
          <p:cNvPr id="13" name="Freeform: Shape 12">
            <a:extLst>
              <a:ext uri="{FF2B5EF4-FFF2-40B4-BE49-F238E27FC236}">
                <a16:creationId xmlns:a16="http://schemas.microsoft.com/office/drawing/2014/main" id="{0E6F33D1-D6B3-EADA-0852-8702A52D529C}"/>
              </a:ext>
            </a:extLst>
          </p:cNvPr>
          <p:cNvSpPr/>
          <p:nvPr/>
        </p:nvSpPr>
        <p:spPr>
          <a:xfrm rot="11462719">
            <a:off x="13825547" y="-989589"/>
            <a:ext cx="9244336" cy="11233875"/>
          </a:xfrm>
          <a:custGeom>
            <a:avLst/>
            <a:gdLst>
              <a:gd name="connsiteX0" fmla="*/ 9244336 w 9244336"/>
              <a:gd name="connsiteY0" fmla="*/ 9429369 h 11233875"/>
              <a:gd name="connsiteX1" fmla="*/ 0 w 9244336"/>
              <a:gd name="connsiteY1" fmla="*/ 11233875 h 11233875"/>
              <a:gd name="connsiteX2" fmla="*/ 0 w 9244336"/>
              <a:gd name="connsiteY2" fmla="*/ 11233874 h 11233875"/>
              <a:gd name="connsiteX3" fmla="*/ 5665458 w 9244336"/>
              <a:gd name="connsiteY3" fmla="*/ 10127970 h 11233875"/>
              <a:gd name="connsiteX4" fmla="*/ 3694620 w 9244336"/>
              <a:gd name="connsiteY4" fmla="*/ 31527 h 11233875"/>
              <a:gd name="connsiteX5" fmla="*/ 3856128 w 9244336"/>
              <a:gd name="connsiteY5" fmla="*/ 0 h 112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4336" h="11233875">
                <a:moveTo>
                  <a:pt x="9244336" y="9429369"/>
                </a:moveTo>
                <a:lnTo>
                  <a:pt x="0" y="11233875"/>
                </a:lnTo>
                <a:lnTo>
                  <a:pt x="0" y="11233874"/>
                </a:lnTo>
                <a:lnTo>
                  <a:pt x="5665458" y="10127970"/>
                </a:lnTo>
                <a:lnTo>
                  <a:pt x="3694620" y="31527"/>
                </a:lnTo>
                <a:lnTo>
                  <a:pt x="3856128" y="0"/>
                </a:lnTo>
                <a:close/>
              </a:path>
            </a:pathLst>
          </a:custGeom>
          <a:solidFill>
            <a:srgbClr val="CE1126"/>
          </a:solidFill>
        </p:spPr>
        <p:txBody>
          <a:bodyPr wrap="square">
            <a:noAutofit/>
          </a:bodyPr>
          <a:lstStyle/>
          <a:p>
            <a:endParaRPr lang="en-US"/>
          </a:p>
        </p:txBody>
      </p:sp>
      <p:sp>
        <p:nvSpPr>
          <p:cNvPr id="14" name="Freeform: Shape 13">
            <a:extLst>
              <a:ext uri="{FF2B5EF4-FFF2-40B4-BE49-F238E27FC236}">
                <a16:creationId xmlns:a16="http://schemas.microsoft.com/office/drawing/2014/main" id="{C12CA58F-BD99-7B4E-81F6-E4C18C26C58C}"/>
              </a:ext>
            </a:extLst>
          </p:cNvPr>
          <p:cNvSpPr/>
          <p:nvPr/>
        </p:nvSpPr>
        <p:spPr>
          <a:xfrm rot="12042607">
            <a:off x="14934745" y="-49445"/>
            <a:ext cx="5380644" cy="9778048"/>
          </a:xfrm>
          <a:custGeom>
            <a:avLst/>
            <a:gdLst>
              <a:gd name="connsiteX0" fmla="*/ 3659237 w 5380644"/>
              <a:gd name="connsiteY0" fmla="*/ 9778048 h 9778048"/>
              <a:gd name="connsiteX1" fmla="*/ 0 w 5380644"/>
              <a:gd name="connsiteY1" fmla="*/ 99328 h 9778048"/>
              <a:gd name="connsiteX2" fmla="*/ 262724 w 5380644"/>
              <a:gd name="connsiteY2" fmla="*/ 0 h 9778048"/>
              <a:gd name="connsiteX3" fmla="*/ 5380644 w 5380644"/>
              <a:gd name="connsiteY3" fmla="*/ 9115660 h 9778048"/>
            </a:gdLst>
            <a:ahLst/>
            <a:cxnLst>
              <a:cxn ang="0">
                <a:pos x="connsiteX0" y="connsiteY0"/>
              </a:cxn>
              <a:cxn ang="0">
                <a:pos x="connsiteX1" y="connsiteY1"/>
              </a:cxn>
              <a:cxn ang="0">
                <a:pos x="connsiteX2" y="connsiteY2"/>
              </a:cxn>
              <a:cxn ang="0">
                <a:pos x="connsiteX3" y="connsiteY3"/>
              </a:cxn>
            </a:cxnLst>
            <a:rect l="l" t="t" r="r" b="b"/>
            <a:pathLst>
              <a:path w="5380644" h="9778048">
                <a:moveTo>
                  <a:pt x="3659237" y="9778048"/>
                </a:moveTo>
                <a:lnTo>
                  <a:pt x="0" y="99328"/>
                </a:lnTo>
                <a:lnTo>
                  <a:pt x="262724" y="0"/>
                </a:lnTo>
                <a:lnTo>
                  <a:pt x="5380644" y="9115660"/>
                </a:lnTo>
                <a:close/>
              </a:path>
            </a:pathLst>
          </a:custGeom>
          <a:solidFill>
            <a:srgbClr val="003F87"/>
          </a:solidFill>
        </p:spPr>
        <p:txBody>
          <a:bodyPr wrap="square">
            <a:noAutofit/>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057163" y="2039227"/>
            <a:ext cx="4516092" cy="6208547"/>
          </a:xfrm>
          <a:custGeom>
            <a:avLst/>
            <a:gdLst/>
            <a:ahLst/>
            <a:cxnLst/>
            <a:rect l="l" t="t" r="r" b="b"/>
            <a:pathLst>
              <a:path w="4516092" h="6208547">
                <a:moveTo>
                  <a:pt x="0" y="0"/>
                </a:moveTo>
                <a:lnTo>
                  <a:pt x="4516092" y="0"/>
                </a:lnTo>
                <a:lnTo>
                  <a:pt x="4516092" y="6208546"/>
                </a:lnTo>
                <a:lnTo>
                  <a:pt x="0" y="6208546"/>
                </a:lnTo>
                <a:lnTo>
                  <a:pt x="0" y="0"/>
                </a:lnTo>
                <a:close/>
              </a:path>
            </a:pathLst>
          </a:custGeom>
          <a:blipFill>
            <a:blip r:embed="rId3"/>
            <a:stretch>
              <a:fillRect/>
            </a:stretch>
          </a:blipFill>
        </p:spPr>
        <p:txBody>
          <a:bodyPr/>
          <a:lstStyle/>
          <a:p>
            <a:endParaRPr lang="en-US"/>
          </a:p>
        </p:txBody>
      </p:sp>
      <p:sp>
        <p:nvSpPr>
          <p:cNvPr id="9" name="Freeform 9"/>
          <p:cNvSpPr/>
          <p:nvPr/>
        </p:nvSpPr>
        <p:spPr>
          <a:xfrm>
            <a:off x="342229" y="8466988"/>
            <a:ext cx="1429868" cy="1421924"/>
          </a:xfrm>
          <a:custGeom>
            <a:avLst/>
            <a:gdLst/>
            <a:ahLst/>
            <a:cxnLst/>
            <a:rect l="l" t="t" r="r" b="b"/>
            <a:pathLst>
              <a:path w="1429868" h="1421924">
                <a:moveTo>
                  <a:pt x="0" y="0"/>
                </a:moveTo>
                <a:lnTo>
                  <a:pt x="1429868" y="0"/>
                </a:lnTo>
                <a:lnTo>
                  <a:pt x="1429868" y="1421924"/>
                </a:lnTo>
                <a:lnTo>
                  <a:pt x="0" y="1421924"/>
                </a:lnTo>
                <a:lnTo>
                  <a:pt x="0" y="0"/>
                </a:lnTo>
                <a:close/>
              </a:path>
            </a:pathLst>
          </a:custGeom>
          <a:blipFill>
            <a:blip r:embed="rId4"/>
            <a:stretch>
              <a:fillRect/>
            </a:stretch>
          </a:blipFill>
        </p:spPr>
        <p:txBody>
          <a:bodyPr/>
          <a:lstStyle/>
          <a:p>
            <a:endParaRPr lang="en-US"/>
          </a:p>
        </p:txBody>
      </p:sp>
      <p:sp>
        <p:nvSpPr>
          <p:cNvPr id="10" name="Freeform 10"/>
          <p:cNvSpPr/>
          <p:nvPr/>
        </p:nvSpPr>
        <p:spPr>
          <a:xfrm>
            <a:off x="12125941" y="6863615"/>
            <a:ext cx="5133359" cy="2394685"/>
          </a:xfrm>
          <a:custGeom>
            <a:avLst/>
            <a:gdLst/>
            <a:ahLst/>
            <a:cxnLst/>
            <a:rect l="l" t="t" r="r" b="b"/>
            <a:pathLst>
              <a:path w="5133359" h="2394685">
                <a:moveTo>
                  <a:pt x="0" y="0"/>
                </a:moveTo>
                <a:lnTo>
                  <a:pt x="5133359" y="0"/>
                </a:lnTo>
                <a:lnTo>
                  <a:pt x="5133359" y="2394685"/>
                </a:lnTo>
                <a:lnTo>
                  <a:pt x="0" y="2394685"/>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6722403" y="1355439"/>
            <a:ext cx="7725724" cy="1292885"/>
          </a:xfrm>
          <a:prstGeom prst="rect">
            <a:avLst/>
          </a:prstGeom>
        </p:spPr>
        <p:txBody>
          <a:bodyPr lIns="0" tIns="0" rIns="0" bIns="0" rtlCol="0" anchor="t">
            <a:spAutoFit/>
          </a:bodyPr>
          <a:lstStyle/>
          <a:p>
            <a:pPr algn="ctr">
              <a:lnSpc>
                <a:spcPts val="10638"/>
              </a:lnSpc>
              <a:spcBef>
                <a:spcPct val="0"/>
              </a:spcBef>
            </a:pPr>
            <a:r>
              <a:rPr lang="en-US" sz="7598" b="1" u="sng">
                <a:solidFill>
                  <a:srgbClr val="003366"/>
                </a:solidFill>
                <a:latin typeface="Playfair Display Bold"/>
                <a:ea typeface="Playfair Display Bold"/>
                <a:cs typeface="Playfair Display Bold"/>
                <a:sym typeface="Playfair Display Bold"/>
              </a:rPr>
              <a:t>Membership</a:t>
            </a:r>
          </a:p>
        </p:txBody>
      </p:sp>
      <p:sp>
        <p:nvSpPr>
          <p:cNvPr id="12" name="TextBox 12"/>
          <p:cNvSpPr txBox="1"/>
          <p:nvPr/>
        </p:nvSpPr>
        <p:spPr>
          <a:xfrm>
            <a:off x="6426415" y="2973024"/>
            <a:ext cx="8935138" cy="2527935"/>
          </a:xfrm>
          <a:prstGeom prst="rect">
            <a:avLst/>
          </a:prstGeom>
        </p:spPr>
        <p:txBody>
          <a:bodyPr lIns="0" tIns="0" rIns="0" bIns="0" rtlCol="0" anchor="t">
            <a:spAutoFit/>
          </a:bodyPr>
          <a:lstStyle/>
          <a:p>
            <a:pPr marL="777238" lvl="1" indent="-388619" algn="l">
              <a:lnSpc>
                <a:spcPts val="5039"/>
              </a:lnSpc>
              <a:buFont typeface="Arial"/>
              <a:buChar char="•"/>
            </a:pPr>
            <a:r>
              <a:rPr lang="en-US" sz="3599">
                <a:solidFill>
                  <a:srgbClr val="003366"/>
                </a:solidFill>
                <a:latin typeface="Playfair Display"/>
                <a:ea typeface="Playfair Display"/>
                <a:cs typeface="Playfair Display"/>
                <a:sym typeface="Playfair Display"/>
              </a:rPr>
              <a:t>5 year Membership = $100 </a:t>
            </a:r>
          </a:p>
          <a:p>
            <a:pPr marL="777238" lvl="1" indent="-388619" algn="l">
              <a:lnSpc>
                <a:spcPts val="5039"/>
              </a:lnSpc>
              <a:buFont typeface="Arial"/>
              <a:buChar char="•"/>
            </a:pPr>
            <a:r>
              <a:rPr lang="en-US" sz="3599">
                <a:solidFill>
                  <a:srgbClr val="003366"/>
                </a:solidFill>
                <a:latin typeface="Playfair Display"/>
                <a:ea typeface="Playfair Display"/>
                <a:cs typeface="Playfair Display"/>
                <a:sym typeface="Playfair Display"/>
              </a:rPr>
              <a:t>Lifetime Membership = $500</a:t>
            </a:r>
          </a:p>
          <a:p>
            <a:pPr marL="777238" lvl="1" indent="-388619" algn="l">
              <a:lnSpc>
                <a:spcPts val="5039"/>
              </a:lnSpc>
              <a:buFont typeface="Arial"/>
              <a:buChar char="•"/>
            </a:pPr>
            <a:r>
              <a:rPr lang="en-US" sz="3599">
                <a:solidFill>
                  <a:srgbClr val="003366"/>
                </a:solidFill>
                <a:latin typeface="Playfair Display"/>
                <a:ea typeface="Playfair Display"/>
                <a:cs typeface="Playfair Display"/>
                <a:sym typeface="Playfair Display"/>
              </a:rPr>
              <a:t>15% discount for NEW Eagles </a:t>
            </a:r>
          </a:p>
          <a:p>
            <a:pPr marL="1554477" lvl="2" indent="-518159" algn="l">
              <a:lnSpc>
                <a:spcPts val="5039"/>
              </a:lnSpc>
              <a:buFont typeface="Arial"/>
              <a:buChar char="⚬"/>
            </a:pPr>
            <a:r>
              <a:rPr lang="en-US" sz="3599">
                <a:solidFill>
                  <a:srgbClr val="003366"/>
                </a:solidFill>
                <a:latin typeface="Playfair Display"/>
                <a:ea typeface="Playfair Display"/>
                <a:cs typeface="Playfair Display"/>
                <a:sym typeface="Playfair Display"/>
              </a:rPr>
              <a:t>within 6 months of Board of Review </a:t>
            </a:r>
          </a:p>
        </p:txBody>
      </p:sp>
      <p:sp>
        <p:nvSpPr>
          <p:cNvPr id="13" name="TextBox 13"/>
          <p:cNvSpPr txBox="1"/>
          <p:nvPr/>
        </p:nvSpPr>
        <p:spPr>
          <a:xfrm>
            <a:off x="1772096" y="8854417"/>
            <a:ext cx="4019103" cy="580391"/>
          </a:xfrm>
          <a:prstGeom prst="rect">
            <a:avLst/>
          </a:prstGeom>
        </p:spPr>
        <p:txBody>
          <a:bodyPr wrap="square" lIns="0" tIns="0" rIns="0" bIns="0" rtlCol="0" anchor="t">
            <a:spAutoFit/>
          </a:bodyPr>
          <a:lstStyle/>
          <a:p>
            <a:pPr algn="ctr">
              <a:lnSpc>
                <a:spcPts val="4759"/>
              </a:lnSpc>
              <a:spcBef>
                <a:spcPct val="0"/>
              </a:spcBef>
            </a:pPr>
            <a:r>
              <a:rPr lang="en-US" sz="3399">
                <a:solidFill>
                  <a:srgbClr val="003366"/>
                </a:solidFill>
                <a:latin typeface="Playfair Display"/>
                <a:ea typeface="Playfair Display"/>
                <a:cs typeface="Playfair Display"/>
                <a:sym typeface="Playfair Display"/>
              </a:rPr>
              <a:t>Navigate to nesa.org</a:t>
            </a:r>
          </a:p>
        </p:txBody>
      </p:sp>
      <p:sp>
        <p:nvSpPr>
          <p:cNvPr id="14" name="Freeform: Shape 13">
            <a:extLst>
              <a:ext uri="{FF2B5EF4-FFF2-40B4-BE49-F238E27FC236}">
                <a16:creationId xmlns:a16="http://schemas.microsoft.com/office/drawing/2014/main" id="{6E11C44A-B2E4-E80E-2024-0CC6708B21BA}"/>
              </a:ext>
            </a:extLst>
          </p:cNvPr>
          <p:cNvSpPr/>
          <p:nvPr/>
        </p:nvSpPr>
        <p:spPr>
          <a:xfrm rot="11462719">
            <a:off x="13825547" y="-989589"/>
            <a:ext cx="9244336" cy="11233875"/>
          </a:xfrm>
          <a:custGeom>
            <a:avLst/>
            <a:gdLst>
              <a:gd name="connsiteX0" fmla="*/ 9244336 w 9244336"/>
              <a:gd name="connsiteY0" fmla="*/ 9429369 h 11233875"/>
              <a:gd name="connsiteX1" fmla="*/ 0 w 9244336"/>
              <a:gd name="connsiteY1" fmla="*/ 11233875 h 11233875"/>
              <a:gd name="connsiteX2" fmla="*/ 0 w 9244336"/>
              <a:gd name="connsiteY2" fmla="*/ 11233874 h 11233875"/>
              <a:gd name="connsiteX3" fmla="*/ 5665458 w 9244336"/>
              <a:gd name="connsiteY3" fmla="*/ 10127970 h 11233875"/>
              <a:gd name="connsiteX4" fmla="*/ 3694620 w 9244336"/>
              <a:gd name="connsiteY4" fmla="*/ 31527 h 11233875"/>
              <a:gd name="connsiteX5" fmla="*/ 3856128 w 9244336"/>
              <a:gd name="connsiteY5" fmla="*/ 0 h 112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4336" h="11233875">
                <a:moveTo>
                  <a:pt x="9244336" y="9429369"/>
                </a:moveTo>
                <a:lnTo>
                  <a:pt x="0" y="11233875"/>
                </a:lnTo>
                <a:lnTo>
                  <a:pt x="0" y="11233874"/>
                </a:lnTo>
                <a:lnTo>
                  <a:pt x="5665458" y="10127970"/>
                </a:lnTo>
                <a:lnTo>
                  <a:pt x="3694620" y="31527"/>
                </a:lnTo>
                <a:lnTo>
                  <a:pt x="3856128" y="0"/>
                </a:lnTo>
                <a:close/>
              </a:path>
            </a:pathLst>
          </a:custGeom>
          <a:solidFill>
            <a:srgbClr val="CE1126"/>
          </a:solidFill>
        </p:spPr>
        <p:txBody>
          <a:bodyPr wrap="square">
            <a:noAutofit/>
          </a:bodyPr>
          <a:lstStyle/>
          <a:p>
            <a:endParaRPr lang="en-US"/>
          </a:p>
        </p:txBody>
      </p:sp>
      <p:sp>
        <p:nvSpPr>
          <p:cNvPr id="15" name="Freeform: Shape 14">
            <a:extLst>
              <a:ext uri="{FF2B5EF4-FFF2-40B4-BE49-F238E27FC236}">
                <a16:creationId xmlns:a16="http://schemas.microsoft.com/office/drawing/2014/main" id="{0A9555E5-4FC9-9598-09DD-9A62FE1BD152}"/>
              </a:ext>
            </a:extLst>
          </p:cNvPr>
          <p:cNvSpPr/>
          <p:nvPr/>
        </p:nvSpPr>
        <p:spPr>
          <a:xfrm rot="12042607">
            <a:off x="14934745" y="-49445"/>
            <a:ext cx="5380644" cy="9778048"/>
          </a:xfrm>
          <a:custGeom>
            <a:avLst/>
            <a:gdLst>
              <a:gd name="connsiteX0" fmla="*/ 3659237 w 5380644"/>
              <a:gd name="connsiteY0" fmla="*/ 9778048 h 9778048"/>
              <a:gd name="connsiteX1" fmla="*/ 0 w 5380644"/>
              <a:gd name="connsiteY1" fmla="*/ 99328 h 9778048"/>
              <a:gd name="connsiteX2" fmla="*/ 262724 w 5380644"/>
              <a:gd name="connsiteY2" fmla="*/ 0 h 9778048"/>
              <a:gd name="connsiteX3" fmla="*/ 5380644 w 5380644"/>
              <a:gd name="connsiteY3" fmla="*/ 9115660 h 9778048"/>
            </a:gdLst>
            <a:ahLst/>
            <a:cxnLst>
              <a:cxn ang="0">
                <a:pos x="connsiteX0" y="connsiteY0"/>
              </a:cxn>
              <a:cxn ang="0">
                <a:pos x="connsiteX1" y="connsiteY1"/>
              </a:cxn>
              <a:cxn ang="0">
                <a:pos x="connsiteX2" y="connsiteY2"/>
              </a:cxn>
              <a:cxn ang="0">
                <a:pos x="connsiteX3" y="connsiteY3"/>
              </a:cxn>
            </a:cxnLst>
            <a:rect l="l" t="t" r="r" b="b"/>
            <a:pathLst>
              <a:path w="5380644" h="9778048">
                <a:moveTo>
                  <a:pt x="3659237" y="9778048"/>
                </a:moveTo>
                <a:lnTo>
                  <a:pt x="0" y="99328"/>
                </a:lnTo>
                <a:lnTo>
                  <a:pt x="262724" y="0"/>
                </a:lnTo>
                <a:lnTo>
                  <a:pt x="5380644" y="9115660"/>
                </a:lnTo>
                <a:close/>
              </a:path>
            </a:pathLst>
          </a:custGeom>
          <a:solidFill>
            <a:srgbClr val="003F87"/>
          </a:solidFill>
        </p:spPr>
        <p:txBody>
          <a:bodyPr wrap="square">
            <a:noAutofit/>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307133" y="3124987"/>
            <a:ext cx="4019103" cy="5525306"/>
          </a:xfrm>
          <a:custGeom>
            <a:avLst/>
            <a:gdLst/>
            <a:ahLst/>
            <a:cxnLst/>
            <a:rect l="l" t="t" r="r" b="b"/>
            <a:pathLst>
              <a:path w="4516092" h="6208547">
                <a:moveTo>
                  <a:pt x="0" y="0"/>
                </a:moveTo>
                <a:lnTo>
                  <a:pt x="4516092" y="0"/>
                </a:lnTo>
                <a:lnTo>
                  <a:pt x="4516092" y="6208546"/>
                </a:lnTo>
                <a:lnTo>
                  <a:pt x="0" y="6208546"/>
                </a:lnTo>
                <a:lnTo>
                  <a:pt x="0" y="0"/>
                </a:lnTo>
                <a:close/>
              </a:path>
            </a:pathLst>
          </a:custGeom>
          <a:blipFill>
            <a:blip r:embed="rId3"/>
            <a:stretch>
              <a:fillRect/>
            </a:stretch>
          </a:blipFill>
        </p:spPr>
        <p:txBody>
          <a:bodyPr/>
          <a:lstStyle/>
          <a:p>
            <a:endParaRPr lang="en-US"/>
          </a:p>
        </p:txBody>
      </p:sp>
      <p:sp>
        <p:nvSpPr>
          <p:cNvPr id="9" name="Freeform 9"/>
          <p:cNvSpPr/>
          <p:nvPr/>
        </p:nvSpPr>
        <p:spPr>
          <a:xfrm>
            <a:off x="342229" y="8466988"/>
            <a:ext cx="1429868" cy="1421924"/>
          </a:xfrm>
          <a:custGeom>
            <a:avLst/>
            <a:gdLst/>
            <a:ahLst/>
            <a:cxnLst/>
            <a:rect l="l" t="t" r="r" b="b"/>
            <a:pathLst>
              <a:path w="1429868" h="1421924">
                <a:moveTo>
                  <a:pt x="0" y="0"/>
                </a:moveTo>
                <a:lnTo>
                  <a:pt x="1429868" y="0"/>
                </a:lnTo>
                <a:lnTo>
                  <a:pt x="1429868" y="1421924"/>
                </a:lnTo>
                <a:lnTo>
                  <a:pt x="0" y="1421924"/>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0" y="304393"/>
            <a:ext cx="14627284" cy="2541145"/>
          </a:xfrm>
          <a:prstGeom prst="rect">
            <a:avLst/>
          </a:prstGeom>
        </p:spPr>
        <p:txBody>
          <a:bodyPr wrap="square" lIns="0" tIns="0" rIns="0" bIns="0" rtlCol="0" anchor="t">
            <a:spAutoFit/>
          </a:bodyPr>
          <a:lstStyle/>
          <a:p>
            <a:pPr algn="ctr">
              <a:lnSpc>
                <a:spcPts val="10638"/>
              </a:lnSpc>
              <a:spcBef>
                <a:spcPct val="0"/>
              </a:spcBef>
            </a:pPr>
            <a:r>
              <a:rPr lang="en-US" sz="5600" b="1" u="sng">
                <a:solidFill>
                  <a:srgbClr val="003366"/>
                </a:solidFill>
                <a:latin typeface="Playfair Display Bold"/>
                <a:ea typeface="Playfair Display Bold"/>
                <a:cs typeface="Playfair Display Bold"/>
                <a:sym typeface="Playfair Display Bold"/>
              </a:rPr>
              <a:t>Glenn A. And Melinda W. Adams National Eagle Scout Project of the Year Award </a:t>
            </a:r>
          </a:p>
        </p:txBody>
      </p:sp>
      <p:sp>
        <p:nvSpPr>
          <p:cNvPr id="12" name="TextBox 12"/>
          <p:cNvSpPr txBox="1"/>
          <p:nvPr/>
        </p:nvSpPr>
        <p:spPr>
          <a:xfrm>
            <a:off x="4326236" y="3834861"/>
            <a:ext cx="10398060" cy="3662541"/>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400" b="0" i="0" u="none" strike="noStrike">
                <a:solidFill>
                  <a:srgbClr val="003366"/>
                </a:solidFill>
                <a:effectLst/>
                <a:latin typeface="Playfair Display" pitchFamily="2" charset="77"/>
              </a:rPr>
              <a:t>Council recognizes exceptional service by an Eagle Scout candidate’s completion of an Eagle Scout project with varying $ amounts (Bronze):</a:t>
            </a:r>
            <a:endParaRPr lang="en-US" sz="3400" b="0" i="0" u="none" strike="noStrike">
              <a:solidFill>
                <a:srgbClr val="000000"/>
              </a:solidFill>
              <a:effectLst/>
              <a:latin typeface="Playfair Display" pitchFamily="2" charset="77"/>
            </a:endParaRPr>
          </a:p>
          <a:p>
            <a:pPr marL="1028700" lvl="1" indent="-571500">
              <a:buFont typeface="Arial" panose="020B0604020202020204" pitchFamily="34" charset="0"/>
              <a:buChar char="•"/>
            </a:pPr>
            <a:r>
              <a:rPr lang="en-US" sz="3400" b="0" i="0" u="none" strike="noStrike">
                <a:solidFill>
                  <a:srgbClr val="003366"/>
                </a:solidFill>
                <a:effectLst/>
                <a:latin typeface="Playfair Display" pitchFamily="2" charset="77"/>
              </a:rPr>
              <a:t>Either religious institution, school, community,</a:t>
            </a:r>
            <a:endParaRPr lang="en-US" sz="3400" b="0" i="0" u="none" strike="noStrike">
              <a:solidFill>
                <a:srgbClr val="000000"/>
              </a:solidFill>
              <a:effectLst/>
              <a:latin typeface="Playfair Display" pitchFamily="2" charset="77"/>
            </a:endParaRPr>
          </a:p>
          <a:p>
            <a:pPr marL="1028700" lvl="1" indent="-571500">
              <a:buFont typeface="Arial" panose="020B0604020202020204" pitchFamily="34" charset="0"/>
              <a:buChar char="•"/>
            </a:pPr>
            <a:r>
              <a:rPr lang="en-US" sz="3400" b="0" i="0" u="none" strike="noStrike">
                <a:solidFill>
                  <a:srgbClr val="003366"/>
                </a:solidFill>
                <a:effectLst/>
                <a:latin typeface="Playfair Display" pitchFamily="2" charset="77"/>
              </a:rPr>
              <a:t>Or other entity</a:t>
            </a:r>
            <a:endParaRPr lang="en-US" sz="3400" b="0" i="0" u="none" strike="noStrike">
              <a:solidFill>
                <a:srgbClr val="000000"/>
              </a:solidFill>
              <a:effectLst/>
              <a:latin typeface="Playfair Display" pitchFamily="2" charset="77"/>
            </a:endParaRPr>
          </a:p>
          <a:p>
            <a:pPr marL="571500" indent="-571500">
              <a:buFont typeface="Arial" panose="020B0604020202020204" pitchFamily="34" charset="0"/>
              <a:buChar char="•"/>
            </a:pPr>
            <a:r>
              <a:rPr lang="en-US" sz="3400" b="0" i="0" u="none" strike="noStrike">
                <a:solidFill>
                  <a:srgbClr val="003366"/>
                </a:solidFill>
                <a:effectLst/>
                <a:latin typeface="Playfair Display" pitchFamily="2" charset="77"/>
              </a:rPr>
              <a:t>Territory winners receives $300 (Gold)</a:t>
            </a:r>
            <a:endParaRPr lang="en-US" sz="3400" b="0" i="0" u="none" strike="noStrike">
              <a:solidFill>
                <a:srgbClr val="000000"/>
              </a:solidFill>
              <a:effectLst/>
              <a:latin typeface="Playfair Display" pitchFamily="2" charset="77"/>
            </a:endParaRPr>
          </a:p>
          <a:p>
            <a:pPr marL="571500" indent="-571500">
              <a:buFont typeface="Arial" panose="020B0604020202020204" pitchFamily="34" charset="0"/>
              <a:buChar char="•"/>
            </a:pPr>
            <a:r>
              <a:rPr lang="en-US" sz="3400" b="0" i="0" u="none" strike="noStrike">
                <a:solidFill>
                  <a:srgbClr val="003366"/>
                </a:solidFill>
                <a:effectLst/>
                <a:latin typeface="Playfair Display" pitchFamily="2" charset="77"/>
              </a:rPr>
              <a:t>National winner receives $3,500 (Silver)</a:t>
            </a:r>
            <a:endParaRPr lang="en-US" sz="3400" b="0" i="0" u="none" strike="noStrike">
              <a:solidFill>
                <a:srgbClr val="000000"/>
              </a:solidFill>
              <a:effectLst/>
              <a:latin typeface="Playfair Display" pitchFamily="2" charset="77"/>
            </a:endParaRPr>
          </a:p>
        </p:txBody>
      </p:sp>
      <p:sp>
        <p:nvSpPr>
          <p:cNvPr id="13" name="TextBox 13"/>
          <p:cNvSpPr txBox="1"/>
          <p:nvPr/>
        </p:nvSpPr>
        <p:spPr>
          <a:xfrm>
            <a:off x="1772096" y="8854417"/>
            <a:ext cx="4019103" cy="580391"/>
          </a:xfrm>
          <a:prstGeom prst="rect">
            <a:avLst/>
          </a:prstGeom>
        </p:spPr>
        <p:txBody>
          <a:bodyPr wrap="square" lIns="0" tIns="0" rIns="0" bIns="0" rtlCol="0" anchor="t">
            <a:spAutoFit/>
          </a:bodyPr>
          <a:lstStyle/>
          <a:p>
            <a:pPr algn="ctr">
              <a:lnSpc>
                <a:spcPts val="4759"/>
              </a:lnSpc>
              <a:spcBef>
                <a:spcPct val="0"/>
              </a:spcBef>
            </a:pPr>
            <a:r>
              <a:rPr lang="en-US" sz="3399">
                <a:solidFill>
                  <a:srgbClr val="003366"/>
                </a:solidFill>
                <a:latin typeface="Playfair Display"/>
                <a:ea typeface="Playfair Display"/>
                <a:cs typeface="Playfair Display"/>
                <a:sym typeface="Playfair Display"/>
              </a:rPr>
              <a:t>Navigate to nesa.org</a:t>
            </a:r>
          </a:p>
        </p:txBody>
      </p:sp>
      <p:sp>
        <p:nvSpPr>
          <p:cNvPr id="14" name="Freeform: Shape 13">
            <a:extLst>
              <a:ext uri="{FF2B5EF4-FFF2-40B4-BE49-F238E27FC236}">
                <a16:creationId xmlns:a16="http://schemas.microsoft.com/office/drawing/2014/main" id="{6E11C44A-B2E4-E80E-2024-0CC6708B21BA}"/>
              </a:ext>
            </a:extLst>
          </p:cNvPr>
          <p:cNvSpPr/>
          <p:nvPr/>
        </p:nvSpPr>
        <p:spPr>
          <a:xfrm rot="11462719">
            <a:off x="13825547" y="-989589"/>
            <a:ext cx="9244336" cy="11233875"/>
          </a:xfrm>
          <a:custGeom>
            <a:avLst/>
            <a:gdLst>
              <a:gd name="connsiteX0" fmla="*/ 9244336 w 9244336"/>
              <a:gd name="connsiteY0" fmla="*/ 9429369 h 11233875"/>
              <a:gd name="connsiteX1" fmla="*/ 0 w 9244336"/>
              <a:gd name="connsiteY1" fmla="*/ 11233875 h 11233875"/>
              <a:gd name="connsiteX2" fmla="*/ 0 w 9244336"/>
              <a:gd name="connsiteY2" fmla="*/ 11233874 h 11233875"/>
              <a:gd name="connsiteX3" fmla="*/ 5665458 w 9244336"/>
              <a:gd name="connsiteY3" fmla="*/ 10127970 h 11233875"/>
              <a:gd name="connsiteX4" fmla="*/ 3694620 w 9244336"/>
              <a:gd name="connsiteY4" fmla="*/ 31527 h 11233875"/>
              <a:gd name="connsiteX5" fmla="*/ 3856128 w 9244336"/>
              <a:gd name="connsiteY5" fmla="*/ 0 h 112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4336" h="11233875">
                <a:moveTo>
                  <a:pt x="9244336" y="9429369"/>
                </a:moveTo>
                <a:lnTo>
                  <a:pt x="0" y="11233875"/>
                </a:lnTo>
                <a:lnTo>
                  <a:pt x="0" y="11233874"/>
                </a:lnTo>
                <a:lnTo>
                  <a:pt x="5665458" y="10127970"/>
                </a:lnTo>
                <a:lnTo>
                  <a:pt x="3694620" y="31527"/>
                </a:lnTo>
                <a:lnTo>
                  <a:pt x="3856128" y="0"/>
                </a:lnTo>
                <a:close/>
              </a:path>
            </a:pathLst>
          </a:custGeom>
          <a:solidFill>
            <a:srgbClr val="CE1126"/>
          </a:solidFill>
        </p:spPr>
        <p:txBody>
          <a:bodyPr wrap="square">
            <a:noAutofit/>
          </a:bodyPr>
          <a:lstStyle/>
          <a:p>
            <a:endParaRPr lang="en-US"/>
          </a:p>
        </p:txBody>
      </p:sp>
      <p:sp>
        <p:nvSpPr>
          <p:cNvPr id="15" name="Freeform: Shape 14">
            <a:extLst>
              <a:ext uri="{FF2B5EF4-FFF2-40B4-BE49-F238E27FC236}">
                <a16:creationId xmlns:a16="http://schemas.microsoft.com/office/drawing/2014/main" id="{0A9555E5-4FC9-9598-09DD-9A62FE1BD152}"/>
              </a:ext>
            </a:extLst>
          </p:cNvPr>
          <p:cNvSpPr/>
          <p:nvPr/>
        </p:nvSpPr>
        <p:spPr>
          <a:xfrm rot="12042607">
            <a:off x="14934745" y="-49445"/>
            <a:ext cx="5380644" cy="9778048"/>
          </a:xfrm>
          <a:custGeom>
            <a:avLst/>
            <a:gdLst>
              <a:gd name="connsiteX0" fmla="*/ 3659237 w 5380644"/>
              <a:gd name="connsiteY0" fmla="*/ 9778048 h 9778048"/>
              <a:gd name="connsiteX1" fmla="*/ 0 w 5380644"/>
              <a:gd name="connsiteY1" fmla="*/ 99328 h 9778048"/>
              <a:gd name="connsiteX2" fmla="*/ 262724 w 5380644"/>
              <a:gd name="connsiteY2" fmla="*/ 0 h 9778048"/>
              <a:gd name="connsiteX3" fmla="*/ 5380644 w 5380644"/>
              <a:gd name="connsiteY3" fmla="*/ 9115660 h 9778048"/>
            </a:gdLst>
            <a:ahLst/>
            <a:cxnLst>
              <a:cxn ang="0">
                <a:pos x="connsiteX0" y="connsiteY0"/>
              </a:cxn>
              <a:cxn ang="0">
                <a:pos x="connsiteX1" y="connsiteY1"/>
              </a:cxn>
              <a:cxn ang="0">
                <a:pos x="connsiteX2" y="connsiteY2"/>
              </a:cxn>
              <a:cxn ang="0">
                <a:pos x="connsiteX3" y="connsiteY3"/>
              </a:cxn>
            </a:cxnLst>
            <a:rect l="l" t="t" r="r" b="b"/>
            <a:pathLst>
              <a:path w="5380644" h="9778048">
                <a:moveTo>
                  <a:pt x="3659237" y="9778048"/>
                </a:moveTo>
                <a:lnTo>
                  <a:pt x="0" y="99328"/>
                </a:lnTo>
                <a:lnTo>
                  <a:pt x="262724" y="0"/>
                </a:lnTo>
                <a:lnTo>
                  <a:pt x="5380644" y="9115660"/>
                </a:lnTo>
                <a:close/>
              </a:path>
            </a:pathLst>
          </a:custGeom>
          <a:solidFill>
            <a:srgbClr val="003F87"/>
          </a:solidFill>
        </p:spPr>
        <p:txBody>
          <a:bodyPr wrap="square">
            <a:noAutofit/>
          </a:bodyPr>
          <a:lstStyle/>
          <a:p>
            <a:endParaRPr lang="en-US"/>
          </a:p>
        </p:txBody>
      </p:sp>
    </p:spTree>
    <p:extLst>
      <p:ext uri="{BB962C8B-B14F-4D97-AF65-F5344CB8AC3E}">
        <p14:creationId xmlns:p14="http://schemas.microsoft.com/office/powerpoint/2010/main" val="302658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307133" y="3124987"/>
            <a:ext cx="4019103" cy="5525306"/>
          </a:xfrm>
          <a:custGeom>
            <a:avLst/>
            <a:gdLst/>
            <a:ahLst/>
            <a:cxnLst/>
            <a:rect l="l" t="t" r="r" b="b"/>
            <a:pathLst>
              <a:path w="4516092" h="6208547">
                <a:moveTo>
                  <a:pt x="0" y="0"/>
                </a:moveTo>
                <a:lnTo>
                  <a:pt x="4516092" y="0"/>
                </a:lnTo>
                <a:lnTo>
                  <a:pt x="4516092" y="6208546"/>
                </a:lnTo>
                <a:lnTo>
                  <a:pt x="0" y="6208546"/>
                </a:lnTo>
                <a:lnTo>
                  <a:pt x="0" y="0"/>
                </a:lnTo>
                <a:close/>
              </a:path>
            </a:pathLst>
          </a:custGeom>
          <a:blipFill>
            <a:blip r:embed="rId3"/>
            <a:stretch>
              <a:fillRect/>
            </a:stretch>
          </a:blipFill>
        </p:spPr>
        <p:txBody>
          <a:bodyPr/>
          <a:lstStyle/>
          <a:p>
            <a:endParaRPr lang="en-US"/>
          </a:p>
        </p:txBody>
      </p:sp>
      <p:sp>
        <p:nvSpPr>
          <p:cNvPr id="9" name="Freeform 9"/>
          <p:cNvSpPr/>
          <p:nvPr/>
        </p:nvSpPr>
        <p:spPr>
          <a:xfrm>
            <a:off x="342229" y="8466988"/>
            <a:ext cx="1429868" cy="1421924"/>
          </a:xfrm>
          <a:custGeom>
            <a:avLst/>
            <a:gdLst/>
            <a:ahLst/>
            <a:cxnLst/>
            <a:rect l="l" t="t" r="r" b="b"/>
            <a:pathLst>
              <a:path w="1429868" h="1421924">
                <a:moveTo>
                  <a:pt x="0" y="0"/>
                </a:moveTo>
                <a:lnTo>
                  <a:pt x="1429868" y="0"/>
                </a:lnTo>
                <a:lnTo>
                  <a:pt x="1429868" y="1421924"/>
                </a:lnTo>
                <a:lnTo>
                  <a:pt x="0" y="1421924"/>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97012" y="704570"/>
            <a:ext cx="14627284" cy="1181798"/>
          </a:xfrm>
          <a:prstGeom prst="rect">
            <a:avLst/>
          </a:prstGeom>
        </p:spPr>
        <p:txBody>
          <a:bodyPr wrap="square" lIns="0" tIns="0" rIns="0" bIns="0" rtlCol="0" anchor="t">
            <a:spAutoFit/>
          </a:bodyPr>
          <a:lstStyle/>
          <a:p>
            <a:pPr algn="ctr">
              <a:lnSpc>
                <a:spcPts val="10638"/>
              </a:lnSpc>
              <a:spcBef>
                <a:spcPct val="0"/>
              </a:spcBef>
            </a:pPr>
            <a:r>
              <a:rPr lang="en-US" sz="5600" b="1" u="sng">
                <a:solidFill>
                  <a:srgbClr val="003366"/>
                </a:solidFill>
                <a:latin typeface="Playfair Display Bold"/>
                <a:ea typeface="Playfair Display Bold"/>
                <a:cs typeface="Playfair Display Bold"/>
                <a:sym typeface="Playfair Display Bold"/>
              </a:rPr>
              <a:t>Distinguished Eagle Scout Award (DESA)</a:t>
            </a:r>
          </a:p>
        </p:txBody>
      </p:sp>
      <p:sp>
        <p:nvSpPr>
          <p:cNvPr id="12" name="TextBox 12"/>
          <p:cNvSpPr txBox="1"/>
          <p:nvPr/>
        </p:nvSpPr>
        <p:spPr>
          <a:xfrm>
            <a:off x="4326236" y="3124987"/>
            <a:ext cx="10398060" cy="4431983"/>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b="1" i="0" u="none" strike="noStrike">
                <a:solidFill>
                  <a:srgbClr val="003366"/>
                </a:solidFill>
                <a:effectLst/>
                <a:latin typeface="YACgEZ1cb1Q 0"/>
              </a:rPr>
              <a:t>Distinguished Eagle Scout Award</a:t>
            </a:r>
            <a:r>
              <a:rPr lang="en-US" sz="3600" b="0" i="0" u="none" strike="noStrike">
                <a:solidFill>
                  <a:srgbClr val="003366"/>
                </a:solidFill>
                <a:effectLst/>
                <a:latin typeface="YACgEZ1cb1Q 0"/>
              </a:rPr>
              <a:t> (DESA) established in 1969 by NESA to recognize Eagle Scouts who have achieved twenty-five (25) or more years of:</a:t>
            </a:r>
            <a:endParaRPr lang="en-US" sz="3600" b="0" i="0" u="none" strike="noStrike">
              <a:solidFill>
                <a:srgbClr val="000000"/>
              </a:solidFill>
              <a:effectLst/>
              <a:latin typeface="YACgEZ1cb1Q 0"/>
            </a:endParaRPr>
          </a:p>
          <a:p>
            <a:pPr marL="1028700" lvl="1" indent="-571500">
              <a:buFont typeface="Arial" panose="020B0604020202020204" pitchFamily="34" charset="0"/>
              <a:buChar char="•"/>
            </a:pPr>
            <a:r>
              <a:rPr lang="en-US" sz="3600" b="0" i="0" u="none" strike="noStrike">
                <a:solidFill>
                  <a:srgbClr val="003366"/>
                </a:solidFill>
                <a:effectLst/>
                <a:latin typeface="YACgEZ1cb1Q 0"/>
              </a:rPr>
              <a:t>Extraordinary recognition, fame, or eminence established in their professional service (nationally or internationally)</a:t>
            </a:r>
          </a:p>
          <a:p>
            <a:pPr marL="1028700" lvl="1" indent="-571500">
              <a:buFont typeface="Arial" panose="020B0604020202020204" pitchFamily="34" charset="0"/>
              <a:buChar char="•"/>
            </a:pPr>
            <a:r>
              <a:rPr lang="en-US" sz="3600">
                <a:solidFill>
                  <a:srgbClr val="003366"/>
                </a:solidFill>
                <a:latin typeface="YACgEZ1cb1Q 0"/>
              </a:rPr>
              <a:t>S</a:t>
            </a:r>
            <a:r>
              <a:rPr lang="en-US" sz="3600" b="0" i="0" u="none" strike="noStrike">
                <a:solidFill>
                  <a:srgbClr val="003366"/>
                </a:solidFill>
                <a:effectLst/>
                <a:latin typeface="YACgEZ1cb1Q 0"/>
              </a:rPr>
              <a:t>trong record of voluntary service to their community</a:t>
            </a:r>
            <a:endParaRPr lang="en-US" sz="3600" b="0" i="0" u="none" strike="noStrike">
              <a:solidFill>
                <a:srgbClr val="000000"/>
              </a:solidFill>
              <a:effectLst/>
              <a:latin typeface="YACgEZ1cb1Q 0"/>
            </a:endParaRPr>
          </a:p>
        </p:txBody>
      </p:sp>
      <p:sp>
        <p:nvSpPr>
          <p:cNvPr id="13" name="TextBox 13"/>
          <p:cNvSpPr txBox="1"/>
          <p:nvPr/>
        </p:nvSpPr>
        <p:spPr>
          <a:xfrm>
            <a:off x="1772096" y="8854417"/>
            <a:ext cx="4019103" cy="580391"/>
          </a:xfrm>
          <a:prstGeom prst="rect">
            <a:avLst/>
          </a:prstGeom>
        </p:spPr>
        <p:txBody>
          <a:bodyPr wrap="square" lIns="0" tIns="0" rIns="0" bIns="0" rtlCol="0" anchor="t">
            <a:spAutoFit/>
          </a:bodyPr>
          <a:lstStyle/>
          <a:p>
            <a:pPr algn="ctr">
              <a:lnSpc>
                <a:spcPts val="4759"/>
              </a:lnSpc>
              <a:spcBef>
                <a:spcPct val="0"/>
              </a:spcBef>
            </a:pPr>
            <a:r>
              <a:rPr lang="en-US" sz="3399">
                <a:solidFill>
                  <a:srgbClr val="003366"/>
                </a:solidFill>
                <a:latin typeface="Playfair Display"/>
                <a:ea typeface="Playfair Display"/>
                <a:cs typeface="Playfair Display"/>
                <a:sym typeface="Playfair Display"/>
              </a:rPr>
              <a:t>Navigate to nesa.org</a:t>
            </a:r>
          </a:p>
        </p:txBody>
      </p:sp>
      <p:sp>
        <p:nvSpPr>
          <p:cNvPr id="14" name="Freeform: Shape 13">
            <a:extLst>
              <a:ext uri="{FF2B5EF4-FFF2-40B4-BE49-F238E27FC236}">
                <a16:creationId xmlns:a16="http://schemas.microsoft.com/office/drawing/2014/main" id="{6E11C44A-B2E4-E80E-2024-0CC6708B21BA}"/>
              </a:ext>
            </a:extLst>
          </p:cNvPr>
          <p:cNvSpPr/>
          <p:nvPr/>
        </p:nvSpPr>
        <p:spPr>
          <a:xfrm rot="11462719">
            <a:off x="13825547" y="-989589"/>
            <a:ext cx="9244336" cy="11233875"/>
          </a:xfrm>
          <a:custGeom>
            <a:avLst/>
            <a:gdLst>
              <a:gd name="connsiteX0" fmla="*/ 9244336 w 9244336"/>
              <a:gd name="connsiteY0" fmla="*/ 9429369 h 11233875"/>
              <a:gd name="connsiteX1" fmla="*/ 0 w 9244336"/>
              <a:gd name="connsiteY1" fmla="*/ 11233875 h 11233875"/>
              <a:gd name="connsiteX2" fmla="*/ 0 w 9244336"/>
              <a:gd name="connsiteY2" fmla="*/ 11233874 h 11233875"/>
              <a:gd name="connsiteX3" fmla="*/ 5665458 w 9244336"/>
              <a:gd name="connsiteY3" fmla="*/ 10127970 h 11233875"/>
              <a:gd name="connsiteX4" fmla="*/ 3694620 w 9244336"/>
              <a:gd name="connsiteY4" fmla="*/ 31527 h 11233875"/>
              <a:gd name="connsiteX5" fmla="*/ 3856128 w 9244336"/>
              <a:gd name="connsiteY5" fmla="*/ 0 h 112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4336" h="11233875">
                <a:moveTo>
                  <a:pt x="9244336" y="9429369"/>
                </a:moveTo>
                <a:lnTo>
                  <a:pt x="0" y="11233875"/>
                </a:lnTo>
                <a:lnTo>
                  <a:pt x="0" y="11233874"/>
                </a:lnTo>
                <a:lnTo>
                  <a:pt x="5665458" y="10127970"/>
                </a:lnTo>
                <a:lnTo>
                  <a:pt x="3694620" y="31527"/>
                </a:lnTo>
                <a:lnTo>
                  <a:pt x="3856128" y="0"/>
                </a:lnTo>
                <a:close/>
              </a:path>
            </a:pathLst>
          </a:custGeom>
          <a:solidFill>
            <a:srgbClr val="CE1126"/>
          </a:solidFill>
        </p:spPr>
        <p:txBody>
          <a:bodyPr wrap="square">
            <a:noAutofit/>
          </a:bodyPr>
          <a:lstStyle/>
          <a:p>
            <a:endParaRPr lang="en-US"/>
          </a:p>
        </p:txBody>
      </p:sp>
      <p:sp>
        <p:nvSpPr>
          <p:cNvPr id="15" name="Freeform: Shape 14">
            <a:extLst>
              <a:ext uri="{FF2B5EF4-FFF2-40B4-BE49-F238E27FC236}">
                <a16:creationId xmlns:a16="http://schemas.microsoft.com/office/drawing/2014/main" id="{0A9555E5-4FC9-9598-09DD-9A62FE1BD152}"/>
              </a:ext>
            </a:extLst>
          </p:cNvPr>
          <p:cNvSpPr/>
          <p:nvPr/>
        </p:nvSpPr>
        <p:spPr>
          <a:xfrm rot="12042607">
            <a:off x="14934745" y="-49445"/>
            <a:ext cx="5380644" cy="9778048"/>
          </a:xfrm>
          <a:custGeom>
            <a:avLst/>
            <a:gdLst>
              <a:gd name="connsiteX0" fmla="*/ 3659237 w 5380644"/>
              <a:gd name="connsiteY0" fmla="*/ 9778048 h 9778048"/>
              <a:gd name="connsiteX1" fmla="*/ 0 w 5380644"/>
              <a:gd name="connsiteY1" fmla="*/ 99328 h 9778048"/>
              <a:gd name="connsiteX2" fmla="*/ 262724 w 5380644"/>
              <a:gd name="connsiteY2" fmla="*/ 0 h 9778048"/>
              <a:gd name="connsiteX3" fmla="*/ 5380644 w 5380644"/>
              <a:gd name="connsiteY3" fmla="*/ 9115660 h 9778048"/>
            </a:gdLst>
            <a:ahLst/>
            <a:cxnLst>
              <a:cxn ang="0">
                <a:pos x="connsiteX0" y="connsiteY0"/>
              </a:cxn>
              <a:cxn ang="0">
                <a:pos x="connsiteX1" y="connsiteY1"/>
              </a:cxn>
              <a:cxn ang="0">
                <a:pos x="connsiteX2" y="connsiteY2"/>
              </a:cxn>
              <a:cxn ang="0">
                <a:pos x="connsiteX3" y="connsiteY3"/>
              </a:cxn>
            </a:cxnLst>
            <a:rect l="l" t="t" r="r" b="b"/>
            <a:pathLst>
              <a:path w="5380644" h="9778048">
                <a:moveTo>
                  <a:pt x="3659237" y="9778048"/>
                </a:moveTo>
                <a:lnTo>
                  <a:pt x="0" y="99328"/>
                </a:lnTo>
                <a:lnTo>
                  <a:pt x="262724" y="0"/>
                </a:lnTo>
                <a:lnTo>
                  <a:pt x="5380644" y="9115660"/>
                </a:lnTo>
                <a:close/>
              </a:path>
            </a:pathLst>
          </a:custGeom>
          <a:solidFill>
            <a:srgbClr val="003F87"/>
          </a:solidFill>
        </p:spPr>
        <p:txBody>
          <a:bodyPr wrap="square">
            <a:noAutofit/>
          </a:bodyPr>
          <a:lstStyle/>
          <a:p>
            <a:endParaRPr lang="en-US"/>
          </a:p>
        </p:txBody>
      </p:sp>
    </p:spTree>
    <p:extLst>
      <p:ext uri="{BB962C8B-B14F-4D97-AF65-F5344CB8AC3E}">
        <p14:creationId xmlns:p14="http://schemas.microsoft.com/office/powerpoint/2010/main" val="1159114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307133" y="3124987"/>
            <a:ext cx="4019103" cy="5525306"/>
          </a:xfrm>
          <a:custGeom>
            <a:avLst/>
            <a:gdLst/>
            <a:ahLst/>
            <a:cxnLst/>
            <a:rect l="l" t="t" r="r" b="b"/>
            <a:pathLst>
              <a:path w="4516092" h="6208547">
                <a:moveTo>
                  <a:pt x="0" y="0"/>
                </a:moveTo>
                <a:lnTo>
                  <a:pt x="4516092" y="0"/>
                </a:lnTo>
                <a:lnTo>
                  <a:pt x="4516092" y="6208546"/>
                </a:lnTo>
                <a:lnTo>
                  <a:pt x="0" y="6208546"/>
                </a:lnTo>
                <a:lnTo>
                  <a:pt x="0" y="0"/>
                </a:lnTo>
                <a:close/>
              </a:path>
            </a:pathLst>
          </a:custGeom>
          <a:blipFill>
            <a:blip r:embed="rId3"/>
            <a:stretch>
              <a:fillRect/>
            </a:stretch>
          </a:blipFill>
        </p:spPr>
        <p:txBody>
          <a:bodyPr/>
          <a:lstStyle/>
          <a:p>
            <a:endParaRPr lang="en-US"/>
          </a:p>
        </p:txBody>
      </p:sp>
      <p:sp>
        <p:nvSpPr>
          <p:cNvPr id="9" name="Freeform 9"/>
          <p:cNvSpPr/>
          <p:nvPr/>
        </p:nvSpPr>
        <p:spPr>
          <a:xfrm>
            <a:off x="342229" y="8466988"/>
            <a:ext cx="1429868" cy="1421924"/>
          </a:xfrm>
          <a:custGeom>
            <a:avLst/>
            <a:gdLst/>
            <a:ahLst/>
            <a:cxnLst/>
            <a:rect l="l" t="t" r="r" b="b"/>
            <a:pathLst>
              <a:path w="1429868" h="1421924">
                <a:moveTo>
                  <a:pt x="0" y="0"/>
                </a:moveTo>
                <a:lnTo>
                  <a:pt x="1429868" y="0"/>
                </a:lnTo>
                <a:lnTo>
                  <a:pt x="1429868" y="1421924"/>
                </a:lnTo>
                <a:lnTo>
                  <a:pt x="0" y="1421924"/>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2689152" y="263677"/>
            <a:ext cx="10548148" cy="2541145"/>
          </a:xfrm>
          <a:prstGeom prst="rect">
            <a:avLst/>
          </a:prstGeom>
        </p:spPr>
        <p:txBody>
          <a:bodyPr wrap="square" lIns="0" tIns="0" rIns="0" bIns="0" rtlCol="0" anchor="t">
            <a:spAutoFit/>
          </a:bodyPr>
          <a:lstStyle/>
          <a:p>
            <a:pPr algn="ctr">
              <a:lnSpc>
                <a:spcPts val="10638"/>
              </a:lnSpc>
              <a:spcBef>
                <a:spcPct val="0"/>
              </a:spcBef>
            </a:pPr>
            <a:r>
              <a:rPr lang="en-US" sz="5600" b="1" u="sng">
                <a:solidFill>
                  <a:srgbClr val="003366"/>
                </a:solidFill>
                <a:latin typeface="Playfair Display Bold"/>
                <a:ea typeface="Playfair Display Bold"/>
                <a:cs typeface="Playfair Display Bold"/>
                <a:sym typeface="Playfair Display Bold"/>
              </a:rPr>
              <a:t>NESA Outstanding Eagle Scout Award (NOESA)</a:t>
            </a:r>
          </a:p>
        </p:txBody>
      </p:sp>
      <p:sp>
        <p:nvSpPr>
          <p:cNvPr id="12" name="TextBox 12"/>
          <p:cNvSpPr txBox="1"/>
          <p:nvPr/>
        </p:nvSpPr>
        <p:spPr>
          <a:xfrm>
            <a:off x="4658680" y="3515363"/>
            <a:ext cx="10398060" cy="4985980"/>
          </a:xfrm>
          <a:prstGeom prst="rect">
            <a:avLst/>
          </a:prstGeom>
        </p:spPr>
        <p:txBody>
          <a:bodyPr wrap="square" lIns="0" tIns="0" rIns="0" bIns="0" rtlCol="0" anchor="t">
            <a:spAutoFit/>
          </a:bodyPr>
          <a:lstStyle/>
          <a:p>
            <a:r>
              <a:rPr lang="en-US" sz="3600" b="1" i="0" u="none" strike="noStrike">
                <a:solidFill>
                  <a:srgbClr val="003366"/>
                </a:solidFill>
                <a:effectLst/>
                <a:latin typeface="Playfair Display" pitchFamily="2" charset="77"/>
              </a:rPr>
              <a:t>NESA Outstanding Eagle Scout Award (NOESA)</a:t>
            </a:r>
            <a:r>
              <a:rPr lang="en-US" sz="3600" b="0" i="0" u="none" strike="noStrike">
                <a:solidFill>
                  <a:srgbClr val="003366"/>
                </a:solidFill>
                <a:effectLst/>
                <a:latin typeface="Playfair Display" pitchFamily="2" charset="77"/>
              </a:rPr>
              <a:t> established in 2010 by NESA to commemorate the Boy Scouts of America’s 100th:</a:t>
            </a:r>
            <a:endParaRPr lang="en-US" sz="3600">
              <a:solidFill>
                <a:srgbClr val="000000"/>
              </a:solidFill>
              <a:latin typeface="Playfair Display" pitchFamily="2" charset="77"/>
            </a:endParaRPr>
          </a:p>
          <a:p>
            <a:pPr marL="571500" indent="-571500">
              <a:buFont typeface="Arial" panose="020B0604020202020204" pitchFamily="34" charset="0"/>
              <a:buChar char="•"/>
            </a:pPr>
            <a:r>
              <a:rPr lang="en-US" sz="3600" b="0" i="0" u="none" strike="noStrike">
                <a:solidFill>
                  <a:srgbClr val="003366"/>
                </a:solidFill>
                <a:effectLst/>
                <a:latin typeface="Playfair Display" pitchFamily="2" charset="77"/>
              </a:rPr>
              <a:t>Outstanding achievement, high honor, or distinction in their professional service (locally, state, or territory levels)</a:t>
            </a:r>
          </a:p>
          <a:p>
            <a:pPr marL="571500" indent="-571500">
              <a:buFont typeface="Arial" panose="020B0604020202020204" pitchFamily="34" charset="0"/>
              <a:buChar char="•"/>
            </a:pPr>
            <a:r>
              <a:rPr lang="en-US" sz="3600" b="0" i="0" u="none" strike="noStrike">
                <a:solidFill>
                  <a:srgbClr val="003366"/>
                </a:solidFill>
                <a:effectLst/>
                <a:latin typeface="Playfair Display" pitchFamily="2" charset="77"/>
              </a:rPr>
              <a:t>Significant record of voluntary service to their community</a:t>
            </a:r>
            <a:endParaRPr lang="en-US" sz="3600" b="0" i="0" u="none" strike="noStrike">
              <a:solidFill>
                <a:srgbClr val="000000"/>
              </a:solidFill>
              <a:effectLst/>
              <a:latin typeface="Playfair Display" pitchFamily="2" charset="77"/>
            </a:endParaRPr>
          </a:p>
          <a:p>
            <a:pPr marL="571500" indent="-571500">
              <a:buFont typeface="Arial" panose="020B0604020202020204" pitchFamily="34" charset="0"/>
              <a:buChar char="•"/>
            </a:pPr>
            <a:endParaRPr lang="en-US" sz="3600" b="0" i="0" u="none" strike="noStrike">
              <a:solidFill>
                <a:srgbClr val="000000"/>
              </a:solidFill>
              <a:effectLst/>
              <a:latin typeface="Playfair Display" pitchFamily="2" charset="77"/>
            </a:endParaRPr>
          </a:p>
        </p:txBody>
      </p:sp>
      <p:sp>
        <p:nvSpPr>
          <p:cNvPr id="13" name="TextBox 13"/>
          <p:cNvSpPr txBox="1"/>
          <p:nvPr/>
        </p:nvSpPr>
        <p:spPr>
          <a:xfrm>
            <a:off x="1772096" y="8854417"/>
            <a:ext cx="4019103" cy="580391"/>
          </a:xfrm>
          <a:prstGeom prst="rect">
            <a:avLst/>
          </a:prstGeom>
        </p:spPr>
        <p:txBody>
          <a:bodyPr wrap="square" lIns="0" tIns="0" rIns="0" bIns="0" rtlCol="0" anchor="t">
            <a:spAutoFit/>
          </a:bodyPr>
          <a:lstStyle/>
          <a:p>
            <a:pPr algn="ctr">
              <a:lnSpc>
                <a:spcPts val="4759"/>
              </a:lnSpc>
              <a:spcBef>
                <a:spcPct val="0"/>
              </a:spcBef>
            </a:pPr>
            <a:r>
              <a:rPr lang="en-US" sz="3399">
                <a:solidFill>
                  <a:srgbClr val="003366"/>
                </a:solidFill>
                <a:latin typeface="Playfair Display"/>
                <a:ea typeface="Playfair Display"/>
                <a:cs typeface="Playfair Display"/>
                <a:sym typeface="Playfair Display"/>
              </a:rPr>
              <a:t>Navigate to nesa.org</a:t>
            </a:r>
          </a:p>
        </p:txBody>
      </p:sp>
      <p:sp>
        <p:nvSpPr>
          <p:cNvPr id="14" name="Freeform: Shape 13">
            <a:extLst>
              <a:ext uri="{FF2B5EF4-FFF2-40B4-BE49-F238E27FC236}">
                <a16:creationId xmlns:a16="http://schemas.microsoft.com/office/drawing/2014/main" id="{6E11C44A-B2E4-E80E-2024-0CC6708B21BA}"/>
              </a:ext>
            </a:extLst>
          </p:cNvPr>
          <p:cNvSpPr/>
          <p:nvPr/>
        </p:nvSpPr>
        <p:spPr>
          <a:xfrm rot="11462719">
            <a:off x="13825547" y="-989589"/>
            <a:ext cx="9244336" cy="11233875"/>
          </a:xfrm>
          <a:custGeom>
            <a:avLst/>
            <a:gdLst>
              <a:gd name="connsiteX0" fmla="*/ 9244336 w 9244336"/>
              <a:gd name="connsiteY0" fmla="*/ 9429369 h 11233875"/>
              <a:gd name="connsiteX1" fmla="*/ 0 w 9244336"/>
              <a:gd name="connsiteY1" fmla="*/ 11233875 h 11233875"/>
              <a:gd name="connsiteX2" fmla="*/ 0 w 9244336"/>
              <a:gd name="connsiteY2" fmla="*/ 11233874 h 11233875"/>
              <a:gd name="connsiteX3" fmla="*/ 5665458 w 9244336"/>
              <a:gd name="connsiteY3" fmla="*/ 10127970 h 11233875"/>
              <a:gd name="connsiteX4" fmla="*/ 3694620 w 9244336"/>
              <a:gd name="connsiteY4" fmla="*/ 31527 h 11233875"/>
              <a:gd name="connsiteX5" fmla="*/ 3856128 w 9244336"/>
              <a:gd name="connsiteY5" fmla="*/ 0 h 112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4336" h="11233875">
                <a:moveTo>
                  <a:pt x="9244336" y="9429369"/>
                </a:moveTo>
                <a:lnTo>
                  <a:pt x="0" y="11233875"/>
                </a:lnTo>
                <a:lnTo>
                  <a:pt x="0" y="11233874"/>
                </a:lnTo>
                <a:lnTo>
                  <a:pt x="5665458" y="10127970"/>
                </a:lnTo>
                <a:lnTo>
                  <a:pt x="3694620" y="31527"/>
                </a:lnTo>
                <a:lnTo>
                  <a:pt x="3856128" y="0"/>
                </a:lnTo>
                <a:close/>
              </a:path>
            </a:pathLst>
          </a:custGeom>
          <a:solidFill>
            <a:srgbClr val="CE1126"/>
          </a:solidFill>
        </p:spPr>
        <p:txBody>
          <a:bodyPr wrap="square">
            <a:noAutofit/>
          </a:bodyPr>
          <a:lstStyle/>
          <a:p>
            <a:endParaRPr lang="en-US"/>
          </a:p>
        </p:txBody>
      </p:sp>
      <p:sp>
        <p:nvSpPr>
          <p:cNvPr id="15" name="Freeform: Shape 14">
            <a:extLst>
              <a:ext uri="{FF2B5EF4-FFF2-40B4-BE49-F238E27FC236}">
                <a16:creationId xmlns:a16="http://schemas.microsoft.com/office/drawing/2014/main" id="{0A9555E5-4FC9-9598-09DD-9A62FE1BD152}"/>
              </a:ext>
            </a:extLst>
          </p:cNvPr>
          <p:cNvSpPr/>
          <p:nvPr/>
        </p:nvSpPr>
        <p:spPr>
          <a:xfrm rot="12042607">
            <a:off x="14934745" y="-49445"/>
            <a:ext cx="5380644" cy="9778048"/>
          </a:xfrm>
          <a:custGeom>
            <a:avLst/>
            <a:gdLst>
              <a:gd name="connsiteX0" fmla="*/ 3659237 w 5380644"/>
              <a:gd name="connsiteY0" fmla="*/ 9778048 h 9778048"/>
              <a:gd name="connsiteX1" fmla="*/ 0 w 5380644"/>
              <a:gd name="connsiteY1" fmla="*/ 99328 h 9778048"/>
              <a:gd name="connsiteX2" fmla="*/ 262724 w 5380644"/>
              <a:gd name="connsiteY2" fmla="*/ 0 h 9778048"/>
              <a:gd name="connsiteX3" fmla="*/ 5380644 w 5380644"/>
              <a:gd name="connsiteY3" fmla="*/ 9115660 h 9778048"/>
            </a:gdLst>
            <a:ahLst/>
            <a:cxnLst>
              <a:cxn ang="0">
                <a:pos x="connsiteX0" y="connsiteY0"/>
              </a:cxn>
              <a:cxn ang="0">
                <a:pos x="connsiteX1" y="connsiteY1"/>
              </a:cxn>
              <a:cxn ang="0">
                <a:pos x="connsiteX2" y="connsiteY2"/>
              </a:cxn>
              <a:cxn ang="0">
                <a:pos x="connsiteX3" y="connsiteY3"/>
              </a:cxn>
            </a:cxnLst>
            <a:rect l="l" t="t" r="r" b="b"/>
            <a:pathLst>
              <a:path w="5380644" h="9778048">
                <a:moveTo>
                  <a:pt x="3659237" y="9778048"/>
                </a:moveTo>
                <a:lnTo>
                  <a:pt x="0" y="99328"/>
                </a:lnTo>
                <a:lnTo>
                  <a:pt x="262724" y="0"/>
                </a:lnTo>
                <a:lnTo>
                  <a:pt x="5380644" y="9115660"/>
                </a:lnTo>
                <a:close/>
              </a:path>
            </a:pathLst>
          </a:custGeom>
          <a:solidFill>
            <a:srgbClr val="003F87"/>
          </a:solidFill>
        </p:spPr>
        <p:txBody>
          <a:bodyPr wrap="square">
            <a:noAutofit/>
          </a:bodyPr>
          <a:lstStyle/>
          <a:p>
            <a:endParaRPr lang="en-US"/>
          </a:p>
        </p:txBody>
      </p:sp>
    </p:spTree>
    <p:extLst>
      <p:ext uri="{BB962C8B-B14F-4D97-AF65-F5344CB8AC3E}">
        <p14:creationId xmlns:p14="http://schemas.microsoft.com/office/powerpoint/2010/main" val="1975336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307133" y="3124987"/>
            <a:ext cx="4019103" cy="5525306"/>
          </a:xfrm>
          <a:custGeom>
            <a:avLst/>
            <a:gdLst/>
            <a:ahLst/>
            <a:cxnLst/>
            <a:rect l="l" t="t" r="r" b="b"/>
            <a:pathLst>
              <a:path w="4516092" h="6208547">
                <a:moveTo>
                  <a:pt x="0" y="0"/>
                </a:moveTo>
                <a:lnTo>
                  <a:pt x="4516092" y="0"/>
                </a:lnTo>
                <a:lnTo>
                  <a:pt x="4516092" y="6208546"/>
                </a:lnTo>
                <a:lnTo>
                  <a:pt x="0" y="6208546"/>
                </a:lnTo>
                <a:lnTo>
                  <a:pt x="0" y="0"/>
                </a:lnTo>
                <a:close/>
              </a:path>
            </a:pathLst>
          </a:custGeom>
          <a:blipFill>
            <a:blip r:embed="rId3"/>
            <a:stretch>
              <a:fillRect/>
            </a:stretch>
          </a:blipFill>
        </p:spPr>
        <p:txBody>
          <a:bodyPr/>
          <a:lstStyle/>
          <a:p>
            <a:endParaRPr lang="en-US"/>
          </a:p>
        </p:txBody>
      </p:sp>
      <p:sp>
        <p:nvSpPr>
          <p:cNvPr id="9" name="Freeform 9"/>
          <p:cNvSpPr/>
          <p:nvPr/>
        </p:nvSpPr>
        <p:spPr>
          <a:xfrm>
            <a:off x="342229" y="8466988"/>
            <a:ext cx="1429868" cy="1421924"/>
          </a:xfrm>
          <a:custGeom>
            <a:avLst/>
            <a:gdLst/>
            <a:ahLst/>
            <a:cxnLst/>
            <a:rect l="l" t="t" r="r" b="b"/>
            <a:pathLst>
              <a:path w="1429868" h="1421924">
                <a:moveTo>
                  <a:pt x="0" y="0"/>
                </a:moveTo>
                <a:lnTo>
                  <a:pt x="1429868" y="0"/>
                </a:lnTo>
                <a:lnTo>
                  <a:pt x="1429868" y="1421924"/>
                </a:lnTo>
                <a:lnTo>
                  <a:pt x="0" y="1421924"/>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2689152" y="263677"/>
            <a:ext cx="10548148" cy="2541145"/>
          </a:xfrm>
          <a:prstGeom prst="rect">
            <a:avLst/>
          </a:prstGeom>
        </p:spPr>
        <p:txBody>
          <a:bodyPr wrap="square" lIns="0" tIns="0" rIns="0" bIns="0" rtlCol="0" anchor="t">
            <a:spAutoFit/>
          </a:bodyPr>
          <a:lstStyle/>
          <a:p>
            <a:pPr algn="ctr">
              <a:lnSpc>
                <a:spcPts val="10638"/>
              </a:lnSpc>
              <a:spcBef>
                <a:spcPct val="0"/>
              </a:spcBef>
            </a:pPr>
            <a:r>
              <a:rPr lang="en-US" sz="6300" b="1" u="sng">
                <a:solidFill>
                  <a:srgbClr val="003366"/>
                </a:solidFill>
                <a:latin typeface="Playfair Display Bold"/>
                <a:ea typeface="Playfair Display Bold"/>
                <a:cs typeface="Playfair Display Bold"/>
                <a:sym typeface="Playfair Display Bold"/>
              </a:rPr>
              <a:t>Distinguished Service Award (DSA) </a:t>
            </a:r>
          </a:p>
        </p:txBody>
      </p:sp>
      <p:sp>
        <p:nvSpPr>
          <p:cNvPr id="12" name="TextBox 12"/>
          <p:cNvSpPr txBox="1"/>
          <p:nvPr/>
        </p:nvSpPr>
        <p:spPr>
          <a:xfrm>
            <a:off x="4509426" y="3050636"/>
            <a:ext cx="10398060" cy="6093976"/>
          </a:xfrm>
          <a:prstGeom prst="rect">
            <a:avLst/>
          </a:prstGeom>
        </p:spPr>
        <p:txBody>
          <a:bodyPr wrap="square" lIns="0" tIns="0" rIns="0" bIns="0" rtlCol="0" anchor="t">
            <a:spAutoFit/>
          </a:bodyPr>
          <a:lstStyle/>
          <a:p>
            <a:r>
              <a:rPr lang="en-US" sz="3300" b="1" i="0" u="none" strike="noStrike">
                <a:solidFill>
                  <a:srgbClr val="003366"/>
                </a:solidFill>
                <a:effectLst/>
                <a:latin typeface="Playfair Display" pitchFamily="2" charset="77"/>
              </a:rPr>
              <a:t>Distinguished Service Award (DSA)</a:t>
            </a:r>
            <a:r>
              <a:rPr lang="en-US" sz="3300" b="0" i="0" u="none" strike="noStrike">
                <a:solidFill>
                  <a:srgbClr val="003366"/>
                </a:solidFill>
                <a:effectLst/>
                <a:latin typeface="Playfair Display" pitchFamily="2" charset="77"/>
              </a:rPr>
              <a:t> established in 1976 to recognize those who have given a:</a:t>
            </a:r>
            <a:endParaRPr lang="en-US" sz="3300" b="0" i="0" u="none" strike="noStrike">
              <a:solidFill>
                <a:srgbClr val="000000"/>
              </a:solidFill>
              <a:effectLst/>
              <a:latin typeface="Playfair Display" pitchFamily="2" charset="77"/>
            </a:endParaRPr>
          </a:p>
          <a:p>
            <a:pPr marL="457200" indent="-457200">
              <a:buFont typeface="Arial" panose="020B0604020202020204" pitchFamily="34" charset="0"/>
              <a:buChar char="•"/>
            </a:pPr>
            <a:r>
              <a:rPr lang="en-US" sz="3300" b="0" i="0" u="none" strike="noStrike">
                <a:solidFill>
                  <a:srgbClr val="003366"/>
                </a:solidFill>
                <a:effectLst/>
                <a:latin typeface="Playfair Display" pitchFamily="2" charset="77"/>
              </a:rPr>
              <a:t>Lifetime of extraordinary leadership and service nationally to NESA, resulting in a significant impact on a national or territorial level),</a:t>
            </a:r>
            <a:endParaRPr lang="en-US" sz="3300" b="0" i="0" u="none" strike="noStrike">
              <a:solidFill>
                <a:srgbClr val="000000"/>
              </a:solidFill>
              <a:effectLst/>
              <a:latin typeface="Playfair Display" pitchFamily="2" charset="77"/>
            </a:endParaRPr>
          </a:p>
          <a:p>
            <a:pPr marL="457200" indent="-457200">
              <a:buFont typeface="Arial" panose="020B0604020202020204" pitchFamily="34" charset="0"/>
              <a:buChar char="•"/>
            </a:pPr>
            <a:r>
              <a:rPr lang="en-US" sz="3300" b="0" i="0" u="none" strike="noStrike">
                <a:solidFill>
                  <a:srgbClr val="003366"/>
                </a:solidFill>
                <a:effectLst/>
                <a:latin typeface="Playfair Display" pitchFamily="2" charset="77"/>
              </a:rPr>
              <a:t>Dedicated service over a sustained period of years to NESA, promoting Eagle Scouting, active / returning to Scouting, promoting / helping people earning Eagle</a:t>
            </a:r>
            <a:endParaRPr lang="en-US" sz="3300" b="0" i="0" u="none" strike="noStrike">
              <a:solidFill>
                <a:srgbClr val="000000"/>
              </a:solidFill>
              <a:effectLst/>
              <a:latin typeface="Playfair Display" pitchFamily="2" charset="77"/>
            </a:endParaRPr>
          </a:p>
          <a:p>
            <a:pPr marL="457200" indent="-457200">
              <a:buFont typeface="Arial" panose="020B0604020202020204" pitchFamily="34" charset="0"/>
              <a:buChar char="•"/>
            </a:pPr>
            <a:r>
              <a:rPr lang="en-US" sz="3300" b="0" i="0" u="none" strike="noStrike">
                <a:solidFill>
                  <a:srgbClr val="003366"/>
                </a:solidFill>
                <a:effectLst/>
                <a:latin typeface="Playfair Display" pitchFamily="2" charset="77"/>
              </a:rPr>
              <a:t>Up to five awards may be presented at Scouting’s National Annual Meeting</a:t>
            </a:r>
            <a:endParaRPr lang="en-US" sz="3300" b="0" i="0" u="none" strike="noStrike">
              <a:solidFill>
                <a:srgbClr val="000000"/>
              </a:solidFill>
              <a:effectLst/>
              <a:latin typeface="Playfair Display" pitchFamily="2" charset="77"/>
            </a:endParaRPr>
          </a:p>
          <a:p>
            <a:pPr marL="571500" indent="-571500">
              <a:buFont typeface="Arial" panose="020B0604020202020204" pitchFamily="34" charset="0"/>
              <a:buChar char="•"/>
            </a:pPr>
            <a:endParaRPr lang="en-US" sz="3300" b="0" i="0" u="none" strike="noStrike">
              <a:solidFill>
                <a:srgbClr val="000000"/>
              </a:solidFill>
              <a:effectLst/>
              <a:latin typeface="Playfair Display" pitchFamily="2" charset="77"/>
            </a:endParaRPr>
          </a:p>
        </p:txBody>
      </p:sp>
      <p:sp>
        <p:nvSpPr>
          <p:cNvPr id="13" name="TextBox 13"/>
          <p:cNvSpPr txBox="1"/>
          <p:nvPr/>
        </p:nvSpPr>
        <p:spPr>
          <a:xfrm>
            <a:off x="1772096" y="8854417"/>
            <a:ext cx="4019103" cy="580391"/>
          </a:xfrm>
          <a:prstGeom prst="rect">
            <a:avLst/>
          </a:prstGeom>
        </p:spPr>
        <p:txBody>
          <a:bodyPr wrap="square" lIns="0" tIns="0" rIns="0" bIns="0" rtlCol="0" anchor="t">
            <a:spAutoFit/>
          </a:bodyPr>
          <a:lstStyle/>
          <a:p>
            <a:pPr algn="ctr">
              <a:lnSpc>
                <a:spcPts val="4759"/>
              </a:lnSpc>
              <a:spcBef>
                <a:spcPct val="0"/>
              </a:spcBef>
            </a:pPr>
            <a:r>
              <a:rPr lang="en-US" sz="3399">
                <a:solidFill>
                  <a:srgbClr val="003366"/>
                </a:solidFill>
                <a:latin typeface="Playfair Display"/>
                <a:ea typeface="Playfair Display"/>
                <a:cs typeface="Playfair Display"/>
                <a:sym typeface="Playfair Display"/>
              </a:rPr>
              <a:t>Navigate to nesa.org</a:t>
            </a:r>
          </a:p>
        </p:txBody>
      </p:sp>
      <p:sp>
        <p:nvSpPr>
          <p:cNvPr id="14" name="Freeform: Shape 13">
            <a:extLst>
              <a:ext uri="{FF2B5EF4-FFF2-40B4-BE49-F238E27FC236}">
                <a16:creationId xmlns:a16="http://schemas.microsoft.com/office/drawing/2014/main" id="{6E11C44A-B2E4-E80E-2024-0CC6708B21BA}"/>
              </a:ext>
            </a:extLst>
          </p:cNvPr>
          <p:cNvSpPr/>
          <p:nvPr/>
        </p:nvSpPr>
        <p:spPr>
          <a:xfrm rot="11462719">
            <a:off x="13825547" y="-989589"/>
            <a:ext cx="9244336" cy="11233875"/>
          </a:xfrm>
          <a:custGeom>
            <a:avLst/>
            <a:gdLst>
              <a:gd name="connsiteX0" fmla="*/ 9244336 w 9244336"/>
              <a:gd name="connsiteY0" fmla="*/ 9429369 h 11233875"/>
              <a:gd name="connsiteX1" fmla="*/ 0 w 9244336"/>
              <a:gd name="connsiteY1" fmla="*/ 11233875 h 11233875"/>
              <a:gd name="connsiteX2" fmla="*/ 0 w 9244336"/>
              <a:gd name="connsiteY2" fmla="*/ 11233874 h 11233875"/>
              <a:gd name="connsiteX3" fmla="*/ 5665458 w 9244336"/>
              <a:gd name="connsiteY3" fmla="*/ 10127970 h 11233875"/>
              <a:gd name="connsiteX4" fmla="*/ 3694620 w 9244336"/>
              <a:gd name="connsiteY4" fmla="*/ 31527 h 11233875"/>
              <a:gd name="connsiteX5" fmla="*/ 3856128 w 9244336"/>
              <a:gd name="connsiteY5" fmla="*/ 0 h 112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4336" h="11233875">
                <a:moveTo>
                  <a:pt x="9244336" y="9429369"/>
                </a:moveTo>
                <a:lnTo>
                  <a:pt x="0" y="11233875"/>
                </a:lnTo>
                <a:lnTo>
                  <a:pt x="0" y="11233874"/>
                </a:lnTo>
                <a:lnTo>
                  <a:pt x="5665458" y="10127970"/>
                </a:lnTo>
                <a:lnTo>
                  <a:pt x="3694620" y="31527"/>
                </a:lnTo>
                <a:lnTo>
                  <a:pt x="3856128" y="0"/>
                </a:lnTo>
                <a:close/>
              </a:path>
            </a:pathLst>
          </a:custGeom>
          <a:solidFill>
            <a:srgbClr val="CE1126"/>
          </a:solidFill>
        </p:spPr>
        <p:txBody>
          <a:bodyPr wrap="square">
            <a:noAutofit/>
          </a:bodyPr>
          <a:lstStyle/>
          <a:p>
            <a:endParaRPr lang="en-US"/>
          </a:p>
        </p:txBody>
      </p:sp>
      <p:sp>
        <p:nvSpPr>
          <p:cNvPr id="15" name="Freeform: Shape 14">
            <a:extLst>
              <a:ext uri="{FF2B5EF4-FFF2-40B4-BE49-F238E27FC236}">
                <a16:creationId xmlns:a16="http://schemas.microsoft.com/office/drawing/2014/main" id="{0A9555E5-4FC9-9598-09DD-9A62FE1BD152}"/>
              </a:ext>
            </a:extLst>
          </p:cNvPr>
          <p:cNvSpPr/>
          <p:nvPr/>
        </p:nvSpPr>
        <p:spPr>
          <a:xfrm rot="12042607">
            <a:off x="14934745" y="-49445"/>
            <a:ext cx="5380644" cy="9778048"/>
          </a:xfrm>
          <a:custGeom>
            <a:avLst/>
            <a:gdLst>
              <a:gd name="connsiteX0" fmla="*/ 3659237 w 5380644"/>
              <a:gd name="connsiteY0" fmla="*/ 9778048 h 9778048"/>
              <a:gd name="connsiteX1" fmla="*/ 0 w 5380644"/>
              <a:gd name="connsiteY1" fmla="*/ 99328 h 9778048"/>
              <a:gd name="connsiteX2" fmla="*/ 262724 w 5380644"/>
              <a:gd name="connsiteY2" fmla="*/ 0 h 9778048"/>
              <a:gd name="connsiteX3" fmla="*/ 5380644 w 5380644"/>
              <a:gd name="connsiteY3" fmla="*/ 9115660 h 9778048"/>
            </a:gdLst>
            <a:ahLst/>
            <a:cxnLst>
              <a:cxn ang="0">
                <a:pos x="connsiteX0" y="connsiteY0"/>
              </a:cxn>
              <a:cxn ang="0">
                <a:pos x="connsiteX1" y="connsiteY1"/>
              </a:cxn>
              <a:cxn ang="0">
                <a:pos x="connsiteX2" y="connsiteY2"/>
              </a:cxn>
              <a:cxn ang="0">
                <a:pos x="connsiteX3" y="connsiteY3"/>
              </a:cxn>
            </a:cxnLst>
            <a:rect l="l" t="t" r="r" b="b"/>
            <a:pathLst>
              <a:path w="5380644" h="9778048">
                <a:moveTo>
                  <a:pt x="3659237" y="9778048"/>
                </a:moveTo>
                <a:lnTo>
                  <a:pt x="0" y="99328"/>
                </a:lnTo>
                <a:lnTo>
                  <a:pt x="262724" y="0"/>
                </a:lnTo>
                <a:lnTo>
                  <a:pt x="5380644" y="9115660"/>
                </a:lnTo>
                <a:close/>
              </a:path>
            </a:pathLst>
          </a:custGeom>
          <a:solidFill>
            <a:srgbClr val="003F87"/>
          </a:solidFill>
        </p:spPr>
        <p:txBody>
          <a:bodyPr wrap="square">
            <a:noAutofit/>
          </a:bodyPr>
          <a:lstStyle/>
          <a:p>
            <a:endParaRPr lang="en-US"/>
          </a:p>
        </p:txBody>
      </p:sp>
    </p:spTree>
    <p:extLst>
      <p:ext uri="{BB962C8B-B14F-4D97-AF65-F5344CB8AC3E}">
        <p14:creationId xmlns:p14="http://schemas.microsoft.com/office/powerpoint/2010/main" val="2317754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307133" y="3124987"/>
            <a:ext cx="4019103" cy="5525306"/>
          </a:xfrm>
          <a:custGeom>
            <a:avLst/>
            <a:gdLst/>
            <a:ahLst/>
            <a:cxnLst/>
            <a:rect l="l" t="t" r="r" b="b"/>
            <a:pathLst>
              <a:path w="4516092" h="6208547">
                <a:moveTo>
                  <a:pt x="0" y="0"/>
                </a:moveTo>
                <a:lnTo>
                  <a:pt x="4516092" y="0"/>
                </a:lnTo>
                <a:lnTo>
                  <a:pt x="4516092" y="6208546"/>
                </a:lnTo>
                <a:lnTo>
                  <a:pt x="0" y="6208546"/>
                </a:lnTo>
                <a:lnTo>
                  <a:pt x="0" y="0"/>
                </a:lnTo>
                <a:close/>
              </a:path>
            </a:pathLst>
          </a:custGeom>
          <a:blipFill>
            <a:blip r:embed="rId3"/>
            <a:stretch>
              <a:fillRect/>
            </a:stretch>
          </a:blipFill>
        </p:spPr>
        <p:txBody>
          <a:bodyPr/>
          <a:lstStyle/>
          <a:p>
            <a:endParaRPr lang="en-US"/>
          </a:p>
        </p:txBody>
      </p:sp>
      <p:sp>
        <p:nvSpPr>
          <p:cNvPr id="9" name="Freeform 9"/>
          <p:cNvSpPr/>
          <p:nvPr/>
        </p:nvSpPr>
        <p:spPr>
          <a:xfrm>
            <a:off x="342229" y="8466988"/>
            <a:ext cx="1429868" cy="1421924"/>
          </a:xfrm>
          <a:custGeom>
            <a:avLst/>
            <a:gdLst/>
            <a:ahLst/>
            <a:cxnLst/>
            <a:rect l="l" t="t" r="r" b="b"/>
            <a:pathLst>
              <a:path w="1429868" h="1421924">
                <a:moveTo>
                  <a:pt x="0" y="0"/>
                </a:moveTo>
                <a:lnTo>
                  <a:pt x="1429868" y="0"/>
                </a:lnTo>
                <a:lnTo>
                  <a:pt x="1429868" y="1421924"/>
                </a:lnTo>
                <a:lnTo>
                  <a:pt x="0" y="1421924"/>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2574086" y="829276"/>
            <a:ext cx="10548148" cy="1202060"/>
          </a:xfrm>
          <a:prstGeom prst="rect">
            <a:avLst/>
          </a:prstGeom>
        </p:spPr>
        <p:txBody>
          <a:bodyPr wrap="square" lIns="0" tIns="0" rIns="0" bIns="0" rtlCol="0" anchor="t">
            <a:spAutoFit/>
          </a:bodyPr>
          <a:lstStyle/>
          <a:p>
            <a:pPr algn="ctr">
              <a:lnSpc>
                <a:spcPts val="10638"/>
              </a:lnSpc>
              <a:spcBef>
                <a:spcPct val="0"/>
              </a:spcBef>
            </a:pPr>
            <a:r>
              <a:rPr lang="en-US" sz="6300" b="1" u="sng">
                <a:solidFill>
                  <a:srgbClr val="003366"/>
                </a:solidFill>
                <a:latin typeface="Playfair Display Bold"/>
                <a:ea typeface="Playfair Display Bold"/>
                <a:cs typeface="Playfair Display Bold"/>
                <a:sym typeface="Playfair Display Bold"/>
              </a:rPr>
              <a:t>Silver Wreath Award</a:t>
            </a:r>
          </a:p>
        </p:txBody>
      </p:sp>
      <p:sp>
        <p:nvSpPr>
          <p:cNvPr id="12" name="TextBox 12"/>
          <p:cNvSpPr txBox="1"/>
          <p:nvPr/>
        </p:nvSpPr>
        <p:spPr>
          <a:xfrm>
            <a:off x="4509426" y="3050636"/>
            <a:ext cx="10398060" cy="4708981"/>
          </a:xfrm>
          <a:prstGeom prst="rect">
            <a:avLst/>
          </a:prstGeom>
        </p:spPr>
        <p:txBody>
          <a:bodyPr wrap="square" lIns="0" tIns="0" rIns="0" bIns="0" rtlCol="0" anchor="t">
            <a:spAutoFit/>
          </a:bodyPr>
          <a:lstStyle/>
          <a:p>
            <a:r>
              <a:rPr lang="en-US" sz="3400" b="1" i="0" u="none" strike="noStrike">
                <a:solidFill>
                  <a:srgbClr val="003366"/>
                </a:solidFill>
                <a:effectLst/>
                <a:latin typeface="Playfair Display" pitchFamily="2" charset="77"/>
              </a:rPr>
              <a:t>NESA Silver Wreath Award – </a:t>
            </a:r>
            <a:r>
              <a:rPr lang="en-US" sz="3400" b="0" i="0" u="none" strike="noStrike">
                <a:solidFill>
                  <a:srgbClr val="003366"/>
                </a:solidFill>
                <a:effectLst/>
                <a:latin typeface="Playfair Display" pitchFamily="2" charset="77"/>
              </a:rPr>
              <a:t>Established in mid-1970’s by NESA to recognize local councils with an active NESA Committee such that they may recognize:</a:t>
            </a:r>
            <a:endParaRPr lang="en-US" sz="3400" b="0" i="0" u="none" strike="noStrike">
              <a:solidFill>
                <a:srgbClr val="000000"/>
              </a:solidFill>
              <a:effectLst/>
              <a:latin typeface="Playfair Display" pitchFamily="2" charset="77"/>
            </a:endParaRPr>
          </a:p>
          <a:p>
            <a:pPr marL="571500" indent="-571500">
              <a:buFont typeface="Arial" panose="020B0604020202020204" pitchFamily="34" charset="0"/>
              <a:buChar char="•"/>
            </a:pPr>
            <a:r>
              <a:rPr lang="en-US" sz="3400" b="0" i="0" u="none" strike="noStrike">
                <a:solidFill>
                  <a:srgbClr val="003366"/>
                </a:solidFill>
                <a:effectLst/>
                <a:latin typeface="Playfair Display" pitchFamily="2" charset="77"/>
              </a:rPr>
              <a:t>Individual leadership and/or service by committee members which are in good standing for at least two years with NESA</a:t>
            </a:r>
            <a:endParaRPr lang="en-US" sz="3400" b="0" i="0" u="none" strike="noStrike">
              <a:solidFill>
                <a:srgbClr val="000000"/>
              </a:solidFill>
              <a:effectLst/>
              <a:latin typeface="Playfair Display" pitchFamily="2" charset="77"/>
            </a:endParaRPr>
          </a:p>
          <a:p>
            <a:pPr marL="571500" indent="-571500">
              <a:buFont typeface="Arial" panose="020B0604020202020204" pitchFamily="34" charset="0"/>
              <a:buChar char="•"/>
            </a:pPr>
            <a:r>
              <a:rPr lang="en-US" sz="3400" b="0" i="0" u="none" strike="noStrike">
                <a:solidFill>
                  <a:srgbClr val="003366"/>
                </a:solidFill>
                <a:effectLst/>
                <a:latin typeface="Playfair Display" pitchFamily="2" charset="77"/>
              </a:rPr>
              <a:t>Two (2) award nominees can be selected each year</a:t>
            </a:r>
            <a:endParaRPr lang="en-US" sz="3400" b="0" i="0" u="none" strike="noStrike">
              <a:solidFill>
                <a:srgbClr val="000000"/>
              </a:solidFill>
              <a:effectLst/>
              <a:latin typeface="Playfair Display" pitchFamily="2" charset="77"/>
            </a:endParaRPr>
          </a:p>
          <a:p>
            <a:pPr marL="571500" indent="-571500">
              <a:buFont typeface="Arial" panose="020B0604020202020204" pitchFamily="34" charset="0"/>
              <a:buChar char="•"/>
            </a:pPr>
            <a:endParaRPr lang="en-US" sz="3400" b="0" i="0" u="none" strike="noStrike">
              <a:solidFill>
                <a:srgbClr val="000000"/>
              </a:solidFill>
              <a:effectLst/>
              <a:latin typeface="Playfair Display" pitchFamily="2" charset="77"/>
            </a:endParaRPr>
          </a:p>
        </p:txBody>
      </p:sp>
      <p:sp>
        <p:nvSpPr>
          <p:cNvPr id="13" name="TextBox 13"/>
          <p:cNvSpPr txBox="1"/>
          <p:nvPr/>
        </p:nvSpPr>
        <p:spPr>
          <a:xfrm>
            <a:off x="1772096" y="8854417"/>
            <a:ext cx="4019103" cy="580391"/>
          </a:xfrm>
          <a:prstGeom prst="rect">
            <a:avLst/>
          </a:prstGeom>
        </p:spPr>
        <p:txBody>
          <a:bodyPr wrap="square" lIns="0" tIns="0" rIns="0" bIns="0" rtlCol="0" anchor="t">
            <a:spAutoFit/>
          </a:bodyPr>
          <a:lstStyle/>
          <a:p>
            <a:pPr algn="ctr">
              <a:lnSpc>
                <a:spcPts val="4759"/>
              </a:lnSpc>
              <a:spcBef>
                <a:spcPct val="0"/>
              </a:spcBef>
            </a:pPr>
            <a:r>
              <a:rPr lang="en-US" sz="3399">
                <a:solidFill>
                  <a:srgbClr val="003366"/>
                </a:solidFill>
                <a:latin typeface="Playfair Display"/>
                <a:ea typeface="Playfair Display"/>
                <a:cs typeface="Playfair Display"/>
                <a:sym typeface="Playfair Display"/>
              </a:rPr>
              <a:t>Navigate to nesa.org</a:t>
            </a:r>
          </a:p>
        </p:txBody>
      </p:sp>
      <p:sp>
        <p:nvSpPr>
          <p:cNvPr id="14" name="Freeform: Shape 13">
            <a:extLst>
              <a:ext uri="{FF2B5EF4-FFF2-40B4-BE49-F238E27FC236}">
                <a16:creationId xmlns:a16="http://schemas.microsoft.com/office/drawing/2014/main" id="{6E11C44A-B2E4-E80E-2024-0CC6708B21BA}"/>
              </a:ext>
            </a:extLst>
          </p:cNvPr>
          <p:cNvSpPr/>
          <p:nvPr/>
        </p:nvSpPr>
        <p:spPr>
          <a:xfrm rot="11462719">
            <a:off x="13825547" y="-989589"/>
            <a:ext cx="9244336" cy="11233875"/>
          </a:xfrm>
          <a:custGeom>
            <a:avLst/>
            <a:gdLst>
              <a:gd name="connsiteX0" fmla="*/ 9244336 w 9244336"/>
              <a:gd name="connsiteY0" fmla="*/ 9429369 h 11233875"/>
              <a:gd name="connsiteX1" fmla="*/ 0 w 9244336"/>
              <a:gd name="connsiteY1" fmla="*/ 11233875 h 11233875"/>
              <a:gd name="connsiteX2" fmla="*/ 0 w 9244336"/>
              <a:gd name="connsiteY2" fmla="*/ 11233874 h 11233875"/>
              <a:gd name="connsiteX3" fmla="*/ 5665458 w 9244336"/>
              <a:gd name="connsiteY3" fmla="*/ 10127970 h 11233875"/>
              <a:gd name="connsiteX4" fmla="*/ 3694620 w 9244336"/>
              <a:gd name="connsiteY4" fmla="*/ 31527 h 11233875"/>
              <a:gd name="connsiteX5" fmla="*/ 3856128 w 9244336"/>
              <a:gd name="connsiteY5" fmla="*/ 0 h 112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4336" h="11233875">
                <a:moveTo>
                  <a:pt x="9244336" y="9429369"/>
                </a:moveTo>
                <a:lnTo>
                  <a:pt x="0" y="11233875"/>
                </a:lnTo>
                <a:lnTo>
                  <a:pt x="0" y="11233874"/>
                </a:lnTo>
                <a:lnTo>
                  <a:pt x="5665458" y="10127970"/>
                </a:lnTo>
                <a:lnTo>
                  <a:pt x="3694620" y="31527"/>
                </a:lnTo>
                <a:lnTo>
                  <a:pt x="3856128" y="0"/>
                </a:lnTo>
                <a:close/>
              </a:path>
            </a:pathLst>
          </a:custGeom>
          <a:solidFill>
            <a:srgbClr val="CE1126"/>
          </a:solidFill>
        </p:spPr>
        <p:txBody>
          <a:bodyPr wrap="square">
            <a:noAutofit/>
          </a:bodyPr>
          <a:lstStyle/>
          <a:p>
            <a:endParaRPr lang="en-US"/>
          </a:p>
        </p:txBody>
      </p:sp>
      <p:sp>
        <p:nvSpPr>
          <p:cNvPr id="15" name="Freeform: Shape 14">
            <a:extLst>
              <a:ext uri="{FF2B5EF4-FFF2-40B4-BE49-F238E27FC236}">
                <a16:creationId xmlns:a16="http://schemas.microsoft.com/office/drawing/2014/main" id="{0A9555E5-4FC9-9598-09DD-9A62FE1BD152}"/>
              </a:ext>
            </a:extLst>
          </p:cNvPr>
          <p:cNvSpPr/>
          <p:nvPr/>
        </p:nvSpPr>
        <p:spPr>
          <a:xfrm rot="12042607">
            <a:off x="14934745" y="-49445"/>
            <a:ext cx="5380644" cy="9778048"/>
          </a:xfrm>
          <a:custGeom>
            <a:avLst/>
            <a:gdLst>
              <a:gd name="connsiteX0" fmla="*/ 3659237 w 5380644"/>
              <a:gd name="connsiteY0" fmla="*/ 9778048 h 9778048"/>
              <a:gd name="connsiteX1" fmla="*/ 0 w 5380644"/>
              <a:gd name="connsiteY1" fmla="*/ 99328 h 9778048"/>
              <a:gd name="connsiteX2" fmla="*/ 262724 w 5380644"/>
              <a:gd name="connsiteY2" fmla="*/ 0 h 9778048"/>
              <a:gd name="connsiteX3" fmla="*/ 5380644 w 5380644"/>
              <a:gd name="connsiteY3" fmla="*/ 9115660 h 9778048"/>
            </a:gdLst>
            <a:ahLst/>
            <a:cxnLst>
              <a:cxn ang="0">
                <a:pos x="connsiteX0" y="connsiteY0"/>
              </a:cxn>
              <a:cxn ang="0">
                <a:pos x="connsiteX1" y="connsiteY1"/>
              </a:cxn>
              <a:cxn ang="0">
                <a:pos x="connsiteX2" y="connsiteY2"/>
              </a:cxn>
              <a:cxn ang="0">
                <a:pos x="connsiteX3" y="connsiteY3"/>
              </a:cxn>
            </a:cxnLst>
            <a:rect l="l" t="t" r="r" b="b"/>
            <a:pathLst>
              <a:path w="5380644" h="9778048">
                <a:moveTo>
                  <a:pt x="3659237" y="9778048"/>
                </a:moveTo>
                <a:lnTo>
                  <a:pt x="0" y="99328"/>
                </a:lnTo>
                <a:lnTo>
                  <a:pt x="262724" y="0"/>
                </a:lnTo>
                <a:lnTo>
                  <a:pt x="5380644" y="9115660"/>
                </a:lnTo>
                <a:close/>
              </a:path>
            </a:pathLst>
          </a:custGeom>
          <a:solidFill>
            <a:srgbClr val="003F87"/>
          </a:solidFill>
        </p:spPr>
        <p:txBody>
          <a:bodyPr wrap="square">
            <a:noAutofit/>
          </a:bodyPr>
          <a:lstStyle/>
          <a:p>
            <a:endParaRPr lang="en-US"/>
          </a:p>
        </p:txBody>
      </p:sp>
    </p:spTree>
    <p:extLst>
      <p:ext uri="{BB962C8B-B14F-4D97-AF65-F5344CB8AC3E}">
        <p14:creationId xmlns:p14="http://schemas.microsoft.com/office/powerpoint/2010/main" val="178484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361623" y="2233584"/>
            <a:ext cx="4019103" cy="5525306"/>
          </a:xfrm>
          <a:custGeom>
            <a:avLst/>
            <a:gdLst/>
            <a:ahLst/>
            <a:cxnLst/>
            <a:rect l="l" t="t" r="r" b="b"/>
            <a:pathLst>
              <a:path w="4516092" h="6208547">
                <a:moveTo>
                  <a:pt x="0" y="0"/>
                </a:moveTo>
                <a:lnTo>
                  <a:pt x="4516092" y="0"/>
                </a:lnTo>
                <a:lnTo>
                  <a:pt x="4516092" y="6208546"/>
                </a:lnTo>
                <a:lnTo>
                  <a:pt x="0" y="6208546"/>
                </a:lnTo>
                <a:lnTo>
                  <a:pt x="0" y="0"/>
                </a:lnTo>
                <a:close/>
              </a:path>
            </a:pathLst>
          </a:custGeom>
          <a:blipFill>
            <a:blip r:embed="rId3"/>
            <a:stretch>
              <a:fillRect/>
            </a:stretch>
          </a:blipFill>
        </p:spPr>
        <p:txBody>
          <a:bodyPr/>
          <a:lstStyle/>
          <a:p>
            <a:endParaRPr lang="en-US"/>
          </a:p>
        </p:txBody>
      </p:sp>
      <p:sp>
        <p:nvSpPr>
          <p:cNvPr id="9" name="Freeform 9"/>
          <p:cNvSpPr/>
          <p:nvPr/>
        </p:nvSpPr>
        <p:spPr>
          <a:xfrm>
            <a:off x="342229" y="8466988"/>
            <a:ext cx="1429868" cy="1421924"/>
          </a:xfrm>
          <a:custGeom>
            <a:avLst/>
            <a:gdLst/>
            <a:ahLst/>
            <a:cxnLst/>
            <a:rect l="l" t="t" r="r" b="b"/>
            <a:pathLst>
              <a:path w="1429868" h="1421924">
                <a:moveTo>
                  <a:pt x="0" y="0"/>
                </a:moveTo>
                <a:lnTo>
                  <a:pt x="1429868" y="0"/>
                </a:lnTo>
                <a:lnTo>
                  <a:pt x="1429868" y="1421924"/>
                </a:lnTo>
                <a:lnTo>
                  <a:pt x="0" y="1421924"/>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2574086" y="829276"/>
            <a:ext cx="10548148" cy="1202060"/>
          </a:xfrm>
          <a:prstGeom prst="rect">
            <a:avLst/>
          </a:prstGeom>
        </p:spPr>
        <p:txBody>
          <a:bodyPr wrap="square" lIns="0" tIns="0" rIns="0" bIns="0" rtlCol="0" anchor="t">
            <a:spAutoFit/>
          </a:bodyPr>
          <a:lstStyle/>
          <a:p>
            <a:pPr algn="ctr">
              <a:lnSpc>
                <a:spcPts val="10638"/>
              </a:lnSpc>
              <a:spcBef>
                <a:spcPct val="0"/>
              </a:spcBef>
            </a:pPr>
            <a:r>
              <a:rPr lang="en-US" sz="6300" b="1" u="sng">
                <a:solidFill>
                  <a:srgbClr val="003366"/>
                </a:solidFill>
                <a:latin typeface="Playfair Display Bold"/>
                <a:ea typeface="Playfair Display Bold"/>
                <a:cs typeface="Playfair Display Bold"/>
                <a:sym typeface="Playfair Display Bold"/>
              </a:rPr>
              <a:t>NESA Legacy Society</a:t>
            </a:r>
          </a:p>
        </p:txBody>
      </p:sp>
      <p:sp>
        <p:nvSpPr>
          <p:cNvPr id="12" name="TextBox 12"/>
          <p:cNvSpPr txBox="1"/>
          <p:nvPr/>
        </p:nvSpPr>
        <p:spPr>
          <a:xfrm>
            <a:off x="4509426" y="3050636"/>
            <a:ext cx="11225340" cy="5601533"/>
          </a:xfrm>
          <a:prstGeom prst="rect">
            <a:avLst/>
          </a:prstGeom>
        </p:spPr>
        <p:txBody>
          <a:bodyPr wrap="square" lIns="0" tIns="0" rIns="0" bIns="0" rtlCol="0" anchor="t">
            <a:spAutoFit/>
          </a:bodyPr>
          <a:lstStyle/>
          <a:p>
            <a:r>
              <a:rPr lang="en-US" sz="2800" b="1" i="0" u="none" strike="noStrike">
                <a:solidFill>
                  <a:srgbClr val="003366"/>
                </a:solidFill>
                <a:effectLst/>
                <a:latin typeface="Playfair Display" pitchFamily="2" charset="77"/>
              </a:rPr>
              <a:t>NESA Legacy Society – </a:t>
            </a:r>
            <a:r>
              <a:rPr lang="en-US" sz="2800" b="0" i="0" u="none" strike="noStrike">
                <a:solidFill>
                  <a:srgbClr val="003366"/>
                </a:solidFill>
                <a:effectLst/>
                <a:latin typeface="Playfair Display" pitchFamily="2" charset="77"/>
              </a:rPr>
              <a:t>Established in 2013 for individuals to directly contribute to the national NESA endowment fund to support </a:t>
            </a:r>
            <a:r>
              <a:rPr lang="en-US" sz="2800" b="0" i="0" u="none" strike="noStrike">
                <a:solidFill>
                  <a:srgbClr val="003366"/>
                </a:solidFill>
                <a:effectLst/>
                <a:latin typeface="Playfair Display" pitchFamily="2" charset="77"/>
                <a:hlinkClick r:id="rId5"/>
              </a:rPr>
              <a:t>Eagle Scout scholarships</a:t>
            </a:r>
            <a:r>
              <a:rPr lang="en-US" sz="2800" b="0" i="0" u="none" strike="noStrike">
                <a:solidFill>
                  <a:srgbClr val="003366"/>
                </a:solidFill>
                <a:effectLst/>
                <a:latin typeface="Playfair Display" pitchFamily="2" charset="77"/>
              </a:rPr>
              <a:t>, NESA committee service grants, career networking, and encouragement to Scouts wearing the Eagle Scout badge:</a:t>
            </a:r>
            <a:endParaRPr lang="en-US" sz="2800" b="0" i="0" u="none" strike="noStrike">
              <a:solidFill>
                <a:srgbClr val="000000"/>
              </a:solidFill>
              <a:effectLst/>
              <a:latin typeface="Playfair Display" pitchFamily="2" charset="77"/>
            </a:endParaRPr>
          </a:p>
          <a:p>
            <a:pPr marL="571500" indent="-571500">
              <a:buFont typeface="Arial" panose="020B0604020202020204" pitchFamily="34" charset="0"/>
              <a:buChar char="•"/>
            </a:pPr>
            <a:r>
              <a:rPr lang="en-US" sz="2800" b="0" i="0" u="none" strike="noStrike">
                <a:solidFill>
                  <a:srgbClr val="003366"/>
                </a:solidFill>
                <a:effectLst/>
                <a:latin typeface="Playfair Display" pitchFamily="2" charset="77"/>
              </a:rPr>
              <a:t>NESA Legacy Society Fellowships are open to any currently registered youth or adult Scouter who has first been recognized as a James E. West Fellow (whether they are an Eagle Scout or a member of NESA).</a:t>
            </a:r>
            <a:endParaRPr lang="en-US" sz="2800" b="0" i="0" u="none" strike="noStrike">
              <a:solidFill>
                <a:srgbClr val="000000"/>
              </a:solidFill>
              <a:effectLst/>
              <a:latin typeface="Playfair Display" pitchFamily="2" charset="77"/>
            </a:endParaRPr>
          </a:p>
          <a:p>
            <a:pPr marL="571500" indent="-571500">
              <a:buFont typeface="Arial" panose="020B0604020202020204" pitchFamily="34" charset="0"/>
              <a:buChar char="•"/>
            </a:pPr>
            <a:r>
              <a:rPr lang="en-US" sz="2800" b="0" i="0" u="none" strike="noStrike">
                <a:solidFill>
                  <a:srgbClr val="003366"/>
                </a:solidFill>
                <a:effectLst/>
                <a:latin typeface="Playfair Display" pitchFamily="2" charset="77"/>
              </a:rPr>
              <a:t>All contributions to the Legacy Society are in addition to their regular support of their local council’s fundraising programs.</a:t>
            </a:r>
            <a:endParaRPr lang="en-US" sz="2800" b="0" i="0" u="none" strike="noStrike">
              <a:solidFill>
                <a:srgbClr val="000000"/>
              </a:solidFill>
              <a:effectLst/>
              <a:latin typeface="Playfair Display" pitchFamily="2" charset="77"/>
            </a:endParaRPr>
          </a:p>
          <a:p>
            <a:endParaRPr lang="en-US" sz="2800" b="0" i="0" u="none" strike="noStrike">
              <a:solidFill>
                <a:srgbClr val="000000"/>
              </a:solidFill>
              <a:effectLst/>
              <a:latin typeface="Playfair Display" pitchFamily="2" charset="77"/>
            </a:endParaRPr>
          </a:p>
          <a:p>
            <a:pPr marL="571500" indent="-571500">
              <a:buFont typeface="Arial" panose="020B0604020202020204" pitchFamily="34" charset="0"/>
              <a:buChar char="•"/>
            </a:pPr>
            <a:endParaRPr lang="en-US" sz="2800" b="0" i="0" u="none" strike="noStrike">
              <a:solidFill>
                <a:srgbClr val="000000"/>
              </a:solidFill>
              <a:effectLst/>
              <a:latin typeface="Playfair Display" pitchFamily="2" charset="77"/>
            </a:endParaRPr>
          </a:p>
        </p:txBody>
      </p:sp>
      <p:sp>
        <p:nvSpPr>
          <p:cNvPr id="13" name="TextBox 13"/>
          <p:cNvSpPr txBox="1"/>
          <p:nvPr/>
        </p:nvSpPr>
        <p:spPr>
          <a:xfrm>
            <a:off x="1772096" y="8854417"/>
            <a:ext cx="4019103" cy="580391"/>
          </a:xfrm>
          <a:prstGeom prst="rect">
            <a:avLst/>
          </a:prstGeom>
        </p:spPr>
        <p:txBody>
          <a:bodyPr wrap="square" lIns="0" tIns="0" rIns="0" bIns="0" rtlCol="0" anchor="t">
            <a:spAutoFit/>
          </a:bodyPr>
          <a:lstStyle/>
          <a:p>
            <a:pPr algn="ctr">
              <a:lnSpc>
                <a:spcPts val="4759"/>
              </a:lnSpc>
              <a:spcBef>
                <a:spcPct val="0"/>
              </a:spcBef>
            </a:pPr>
            <a:r>
              <a:rPr lang="en-US" sz="3399">
                <a:solidFill>
                  <a:srgbClr val="003366"/>
                </a:solidFill>
                <a:latin typeface="Playfair Display"/>
                <a:ea typeface="Playfair Display"/>
                <a:cs typeface="Playfair Display"/>
                <a:sym typeface="Playfair Display"/>
              </a:rPr>
              <a:t>Navigate to nesa.org</a:t>
            </a:r>
          </a:p>
        </p:txBody>
      </p:sp>
      <p:sp>
        <p:nvSpPr>
          <p:cNvPr id="14" name="Freeform: Shape 13">
            <a:extLst>
              <a:ext uri="{FF2B5EF4-FFF2-40B4-BE49-F238E27FC236}">
                <a16:creationId xmlns:a16="http://schemas.microsoft.com/office/drawing/2014/main" id="{6E11C44A-B2E4-E80E-2024-0CC6708B21BA}"/>
              </a:ext>
            </a:extLst>
          </p:cNvPr>
          <p:cNvSpPr/>
          <p:nvPr/>
        </p:nvSpPr>
        <p:spPr>
          <a:xfrm rot="11462719">
            <a:off x="13825547" y="-989589"/>
            <a:ext cx="9244336" cy="11233875"/>
          </a:xfrm>
          <a:custGeom>
            <a:avLst/>
            <a:gdLst>
              <a:gd name="connsiteX0" fmla="*/ 9244336 w 9244336"/>
              <a:gd name="connsiteY0" fmla="*/ 9429369 h 11233875"/>
              <a:gd name="connsiteX1" fmla="*/ 0 w 9244336"/>
              <a:gd name="connsiteY1" fmla="*/ 11233875 h 11233875"/>
              <a:gd name="connsiteX2" fmla="*/ 0 w 9244336"/>
              <a:gd name="connsiteY2" fmla="*/ 11233874 h 11233875"/>
              <a:gd name="connsiteX3" fmla="*/ 5665458 w 9244336"/>
              <a:gd name="connsiteY3" fmla="*/ 10127970 h 11233875"/>
              <a:gd name="connsiteX4" fmla="*/ 3694620 w 9244336"/>
              <a:gd name="connsiteY4" fmla="*/ 31527 h 11233875"/>
              <a:gd name="connsiteX5" fmla="*/ 3856128 w 9244336"/>
              <a:gd name="connsiteY5" fmla="*/ 0 h 112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4336" h="11233875">
                <a:moveTo>
                  <a:pt x="9244336" y="9429369"/>
                </a:moveTo>
                <a:lnTo>
                  <a:pt x="0" y="11233875"/>
                </a:lnTo>
                <a:lnTo>
                  <a:pt x="0" y="11233874"/>
                </a:lnTo>
                <a:lnTo>
                  <a:pt x="5665458" y="10127970"/>
                </a:lnTo>
                <a:lnTo>
                  <a:pt x="3694620" y="31527"/>
                </a:lnTo>
                <a:lnTo>
                  <a:pt x="3856128" y="0"/>
                </a:lnTo>
                <a:close/>
              </a:path>
            </a:pathLst>
          </a:custGeom>
          <a:solidFill>
            <a:srgbClr val="CE1126"/>
          </a:solidFill>
        </p:spPr>
        <p:txBody>
          <a:bodyPr wrap="square">
            <a:noAutofit/>
          </a:bodyPr>
          <a:lstStyle/>
          <a:p>
            <a:endParaRPr lang="en-US"/>
          </a:p>
        </p:txBody>
      </p:sp>
      <p:sp>
        <p:nvSpPr>
          <p:cNvPr id="15" name="Freeform: Shape 14">
            <a:extLst>
              <a:ext uri="{FF2B5EF4-FFF2-40B4-BE49-F238E27FC236}">
                <a16:creationId xmlns:a16="http://schemas.microsoft.com/office/drawing/2014/main" id="{0A9555E5-4FC9-9598-09DD-9A62FE1BD152}"/>
              </a:ext>
            </a:extLst>
          </p:cNvPr>
          <p:cNvSpPr/>
          <p:nvPr/>
        </p:nvSpPr>
        <p:spPr>
          <a:xfrm rot="12042607">
            <a:off x="14934745" y="-49445"/>
            <a:ext cx="5380644" cy="9778048"/>
          </a:xfrm>
          <a:custGeom>
            <a:avLst/>
            <a:gdLst>
              <a:gd name="connsiteX0" fmla="*/ 3659237 w 5380644"/>
              <a:gd name="connsiteY0" fmla="*/ 9778048 h 9778048"/>
              <a:gd name="connsiteX1" fmla="*/ 0 w 5380644"/>
              <a:gd name="connsiteY1" fmla="*/ 99328 h 9778048"/>
              <a:gd name="connsiteX2" fmla="*/ 262724 w 5380644"/>
              <a:gd name="connsiteY2" fmla="*/ 0 h 9778048"/>
              <a:gd name="connsiteX3" fmla="*/ 5380644 w 5380644"/>
              <a:gd name="connsiteY3" fmla="*/ 9115660 h 9778048"/>
            </a:gdLst>
            <a:ahLst/>
            <a:cxnLst>
              <a:cxn ang="0">
                <a:pos x="connsiteX0" y="connsiteY0"/>
              </a:cxn>
              <a:cxn ang="0">
                <a:pos x="connsiteX1" y="connsiteY1"/>
              </a:cxn>
              <a:cxn ang="0">
                <a:pos x="connsiteX2" y="connsiteY2"/>
              </a:cxn>
              <a:cxn ang="0">
                <a:pos x="connsiteX3" y="connsiteY3"/>
              </a:cxn>
            </a:cxnLst>
            <a:rect l="l" t="t" r="r" b="b"/>
            <a:pathLst>
              <a:path w="5380644" h="9778048">
                <a:moveTo>
                  <a:pt x="3659237" y="9778048"/>
                </a:moveTo>
                <a:lnTo>
                  <a:pt x="0" y="99328"/>
                </a:lnTo>
                <a:lnTo>
                  <a:pt x="262724" y="0"/>
                </a:lnTo>
                <a:lnTo>
                  <a:pt x="5380644" y="9115660"/>
                </a:lnTo>
                <a:close/>
              </a:path>
            </a:pathLst>
          </a:custGeom>
          <a:solidFill>
            <a:srgbClr val="003F87"/>
          </a:solidFill>
        </p:spPr>
        <p:txBody>
          <a:bodyPr wrap="square">
            <a:noAutofit/>
          </a:bodyPr>
          <a:lstStyle/>
          <a:p>
            <a:endParaRPr lang="en-US"/>
          </a:p>
        </p:txBody>
      </p:sp>
    </p:spTree>
    <p:extLst>
      <p:ext uri="{BB962C8B-B14F-4D97-AF65-F5344CB8AC3E}">
        <p14:creationId xmlns:p14="http://schemas.microsoft.com/office/powerpoint/2010/main" val="2067135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7321402" y="7436196"/>
            <a:ext cx="1429868" cy="1421924"/>
          </a:xfrm>
          <a:custGeom>
            <a:avLst/>
            <a:gdLst/>
            <a:ahLst/>
            <a:cxnLst/>
            <a:rect l="l" t="t" r="r" b="b"/>
            <a:pathLst>
              <a:path w="1429868" h="1421924">
                <a:moveTo>
                  <a:pt x="0" y="0"/>
                </a:moveTo>
                <a:lnTo>
                  <a:pt x="1429868" y="0"/>
                </a:lnTo>
                <a:lnTo>
                  <a:pt x="1429868" y="1421924"/>
                </a:lnTo>
                <a:lnTo>
                  <a:pt x="0" y="1421924"/>
                </a:lnTo>
                <a:lnTo>
                  <a:pt x="0" y="0"/>
                </a:lnTo>
                <a:close/>
              </a:path>
            </a:pathLst>
          </a:custGeom>
          <a:blipFill>
            <a:blip r:embed="rId2"/>
            <a:stretch>
              <a:fillRect/>
            </a:stretch>
          </a:blipFill>
        </p:spPr>
        <p:txBody>
          <a:bodyPr/>
          <a:lstStyle/>
          <a:p>
            <a:endParaRPr lang="en-US"/>
          </a:p>
        </p:txBody>
      </p:sp>
      <p:sp>
        <p:nvSpPr>
          <p:cNvPr id="9" name="Freeform 9"/>
          <p:cNvSpPr/>
          <p:nvPr/>
        </p:nvSpPr>
        <p:spPr>
          <a:xfrm>
            <a:off x="208705" y="8089878"/>
            <a:ext cx="1539759" cy="2116801"/>
          </a:xfrm>
          <a:custGeom>
            <a:avLst/>
            <a:gdLst/>
            <a:ahLst/>
            <a:cxnLst/>
            <a:rect l="l" t="t" r="r" b="b"/>
            <a:pathLst>
              <a:path w="1539759" h="2116801">
                <a:moveTo>
                  <a:pt x="0" y="0"/>
                </a:moveTo>
                <a:lnTo>
                  <a:pt x="1539759" y="0"/>
                </a:lnTo>
                <a:lnTo>
                  <a:pt x="1539759" y="2116800"/>
                </a:lnTo>
                <a:lnTo>
                  <a:pt x="0" y="2116800"/>
                </a:lnTo>
                <a:lnTo>
                  <a:pt x="0" y="0"/>
                </a:lnTo>
                <a:close/>
              </a:path>
            </a:pathLst>
          </a:custGeom>
          <a:blipFill>
            <a:blip r:embed="rId3"/>
            <a:stretch>
              <a:fillRect/>
            </a:stretch>
          </a:blipFill>
        </p:spPr>
        <p:txBody>
          <a:bodyPr/>
          <a:lstStyle/>
          <a:p>
            <a:endParaRPr lang="en-US"/>
          </a:p>
        </p:txBody>
      </p:sp>
      <p:grpSp>
        <p:nvGrpSpPr>
          <p:cNvPr id="10" name="Group 10"/>
          <p:cNvGrpSpPr/>
          <p:nvPr/>
        </p:nvGrpSpPr>
        <p:grpSpPr>
          <a:xfrm>
            <a:off x="978585" y="2520315"/>
            <a:ext cx="5246370" cy="524637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b="-42105"/>
              </a:stretch>
            </a:blipFill>
          </p:spPr>
          <p:txBody>
            <a:bodyPr/>
            <a:lstStyle/>
            <a:p>
              <a:endParaRPr lang="en-US"/>
            </a:p>
          </p:txBody>
        </p:sp>
      </p:grpSp>
      <p:sp>
        <p:nvSpPr>
          <p:cNvPr id="12" name="Freeform 12"/>
          <p:cNvSpPr/>
          <p:nvPr/>
        </p:nvSpPr>
        <p:spPr>
          <a:xfrm>
            <a:off x="7321402" y="5500959"/>
            <a:ext cx="1525661" cy="1525661"/>
          </a:xfrm>
          <a:custGeom>
            <a:avLst/>
            <a:gdLst/>
            <a:ahLst/>
            <a:cxnLst/>
            <a:rect l="l" t="t" r="r" b="b"/>
            <a:pathLst>
              <a:path w="1525661" h="1525661">
                <a:moveTo>
                  <a:pt x="0" y="0"/>
                </a:moveTo>
                <a:lnTo>
                  <a:pt x="1525661" y="0"/>
                </a:lnTo>
                <a:lnTo>
                  <a:pt x="1525661" y="1525662"/>
                </a:lnTo>
                <a:lnTo>
                  <a:pt x="0" y="152566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6224955" y="746341"/>
            <a:ext cx="8677409" cy="1292885"/>
          </a:xfrm>
          <a:prstGeom prst="rect">
            <a:avLst/>
          </a:prstGeom>
        </p:spPr>
        <p:txBody>
          <a:bodyPr lIns="0" tIns="0" rIns="0" bIns="0" rtlCol="0" anchor="t">
            <a:spAutoFit/>
          </a:bodyPr>
          <a:lstStyle/>
          <a:p>
            <a:pPr algn="ctr">
              <a:lnSpc>
                <a:spcPts val="10638"/>
              </a:lnSpc>
              <a:spcBef>
                <a:spcPct val="0"/>
              </a:spcBef>
            </a:pPr>
            <a:r>
              <a:rPr lang="en-US" sz="7598" b="1" u="sng">
                <a:solidFill>
                  <a:srgbClr val="003366"/>
                </a:solidFill>
                <a:latin typeface="Playfair Display Bold"/>
                <a:ea typeface="Playfair Display Bold"/>
                <a:cs typeface="Playfair Display Bold"/>
                <a:sym typeface="Playfair Display Bold"/>
              </a:rPr>
              <a:t>Presenter Details</a:t>
            </a:r>
          </a:p>
        </p:txBody>
      </p:sp>
      <p:sp>
        <p:nvSpPr>
          <p:cNvPr id="14" name="TextBox 14"/>
          <p:cNvSpPr txBox="1"/>
          <p:nvPr/>
        </p:nvSpPr>
        <p:spPr>
          <a:xfrm>
            <a:off x="7535648" y="3013074"/>
            <a:ext cx="7118747" cy="2079626"/>
          </a:xfrm>
          <a:prstGeom prst="rect">
            <a:avLst/>
          </a:prstGeom>
        </p:spPr>
        <p:txBody>
          <a:bodyPr lIns="0" tIns="0" rIns="0" bIns="0" rtlCol="0" anchor="t">
            <a:spAutoFit/>
          </a:bodyPr>
          <a:lstStyle/>
          <a:p>
            <a:pPr marL="863588" lvl="1" indent="-431794" algn="just">
              <a:lnSpc>
                <a:spcPts val="5599"/>
              </a:lnSpc>
              <a:buFont typeface="Arial"/>
              <a:buChar char="•"/>
            </a:pPr>
            <a:r>
              <a:rPr lang="en-US" sz="3999">
                <a:solidFill>
                  <a:srgbClr val="003366"/>
                </a:solidFill>
                <a:latin typeface="Playfair Display"/>
                <a:ea typeface="Playfair Display"/>
                <a:cs typeface="Playfair Display"/>
                <a:sym typeface="Playfair Display"/>
              </a:rPr>
              <a:t>Don Harris </a:t>
            </a:r>
          </a:p>
          <a:p>
            <a:pPr marL="1727176" lvl="2" indent="-575725" algn="just">
              <a:lnSpc>
                <a:spcPts val="5599"/>
              </a:lnSpc>
              <a:buFont typeface="Arial"/>
              <a:buChar char="⚬"/>
            </a:pPr>
            <a:r>
              <a:rPr lang="en-US" sz="3999">
                <a:solidFill>
                  <a:srgbClr val="003366"/>
                </a:solidFill>
                <a:latin typeface="Playfair Display"/>
                <a:ea typeface="Playfair Display"/>
                <a:cs typeface="Playfair Display"/>
                <a:sym typeface="Playfair Display"/>
              </a:rPr>
              <a:t>(847) 736-4320</a:t>
            </a:r>
          </a:p>
          <a:p>
            <a:pPr marL="1727176" lvl="2" indent="-575725" algn="just">
              <a:lnSpc>
                <a:spcPts val="5599"/>
              </a:lnSpc>
              <a:buFont typeface="Arial"/>
              <a:buChar char="⚬"/>
            </a:pPr>
            <a:r>
              <a:rPr lang="en-US" sz="3999">
                <a:solidFill>
                  <a:srgbClr val="003366"/>
                </a:solidFill>
                <a:latin typeface="Playfair Display"/>
                <a:ea typeface="Playfair Display"/>
                <a:cs typeface="Playfair Display"/>
                <a:sym typeface="Playfair Display"/>
              </a:rPr>
              <a:t>dpharris175@gmail.com</a:t>
            </a:r>
          </a:p>
        </p:txBody>
      </p:sp>
      <p:sp>
        <p:nvSpPr>
          <p:cNvPr id="15" name="TextBox 15"/>
          <p:cNvSpPr txBox="1"/>
          <p:nvPr/>
        </p:nvSpPr>
        <p:spPr>
          <a:xfrm>
            <a:off x="9144000" y="7823625"/>
            <a:ext cx="4572000" cy="580391"/>
          </a:xfrm>
          <a:prstGeom prst="rect">
            <a:avLst/>
          </a:prstGeom>
        </p:spPr>
        <p:txBody>
          <a:bodyPr wrap="square" lIns="0" tIns="0" rIns="0" bIns="0" rtlCol="0" anchor="t">
            <a:spAutoFit/>
          </a:bodyPr>
          <a:lstStyle/>
          <a:p>
            <a:pPr algn="ctr">
              <a:lnSpc>
                <a:spcPts val="4759"/>
              </a:lnSpc>
              <a:spcBef>
                <a:spcPct val="0"/>
              </a:spcBef>
            </a:pPr>
            <a:r>
              <a:rPr lang="en-US" sz="3399">
                <a:solidFill>
                  <a:srgbClr val="003366"/>
                </a:solidFill>
                <a:latin typeface="Playfair Display"/>
                <a:ea typeface="Playfair Display"/>
                <a:cs typeface="Playfair Display"/>
                <a:sym typeface="Playfair Display"/>
              </a:rPr>
              <a:t>Navigate to nesa.org</a:t>
            </a:r>
          </a:p>
        </p:txBody>
      </p:sp>
      <p:sp>
        <p:nvSpPr>
          <p:cNvPr id="16" name="TextBox 16"/>
          <p:cNvSpPr txBox="1"/>
          <p:nvPr/>
        </p:nvSpPr>
        <p:spPr>
          <a:xfrm>
            <a:off x="9147646" y="5940257"/>
            <a:ext cx="4339754" cy="580391"/>
          </a:xfrm>
          <a:prstGeom prst="rect">
            <a:avLst/>
          </a:prstGeom>
        </p:spPr>
        <p:txBody>
          <a:bodyPr wrap="square" lIns="0" tIns="0" rIns="0" bIns="0" rtlCol="0" anchor="t">
            <a:spAutoFit/>
          </a:bodyPr>
          <a:lstStyle/>
          <a:p>
            <a:pPr algn="ctr">
              <a:lnSpc>
                <a:spcPts val="4759"/>
              </a:lnSpc>
              <a:spcBef>
                <a:spcPct val="0"/>
              </a:spcBef>
            </a:pPr>
            <a:r>
              <a:rPr lang="en-US" sz="3399">
                <a:solidFill>
                  <a:srgbClr val="003366"/>
                </a:solidFill>
                <a:latin typeface="Playfair Display"/>
                <a:ea typeface="Playfair Display"/>
                <a:cs typeface="Playfair Display"/>
                <a:sym typeface="Playfair Display"/>
              </a:rPr>
              <a:t>Post webinar survey</a:t>
            </a:r>
          </a:p>
        </p:txBody>
      </p:sp>
      <p:sp>
        <p:nvSpPr>
          <p:cNvPr id="17" name="Freeform 9">
            <a:extLst>
              <a:ext uri="{FF2B5EF4-FFF2-40B4-BE49-F238E27FC236}">
                <a16:creationId xmlns:a16="http://schemas.microsoft.com/office/drawing/2014/main" id="{D787F08D-4F61-4DA8-80AA-A9E4CC9847A9}"/>
              </a:ext>
            </a:extLst>
          </p:cNvPr>
          <p:cNvSpPr/>
          <p:nvPr/>
        </p:nvSpPr>
        <p:spPr>
          <a:xfrm>
            <a:off x="12719716" y="9471060"/>
            <a:ext cx="5278319" cy="815940"/>
          </a:xfrm>
          <a:custGeom>
            <a:avLst/>
            <a:gdLst/>
            <a:ahLst/>
            <a:cxnLst/>
            <a:rect l="l" t="t" r="r" b="b"/>
            <a:pathLst>
              <a:path w="5278319" h="815940">
                <a:moveTo>
                  <a:pt x="0" y="0"/>
                </a:moveTo>
                <a:lnTo>
                  <a:pt x="5278318" y="0"/>
                </a:lnTo>
                <a:lnTo>
                  <a:pt x="5278318" y="815940"/>
                </a:lnTo>
                <a:lnTo>
                  <a:pt x="0" y="815940"/>
                </a:lnTo>
                <a:lnTo>
                  <a:pt x="0" y="0"/>
                </a:lnTo>
                <a:close/>
              </a:path>
            </a:pathLst>
          </a:custGeom>
          <a:blipFill>
            <a:blip r:embed="rId6"/>
            <a:stretch>
              <a:fillRect/>
            </a:stretch>
          </a:blipFill>
        </p:spPr>
        <p:txBody>
          <a:bodyPr/>
          <a:lstStyle/>
          <a:p>
            <a:endParaRPr lang="en-US"/>
          </a:p>
        </p:txBody>
      </p:sp>
      <p:sp>
        <p:nvSpPr>
          <p:cNvPr id="18" name="Freeform: Shape 17">
            <a:extLst>
              <a:ext uri="{FF2B5EF4-FFF2-40B4-BE49-F238E27FC236}">
                <a16:creationId xmlns:a16="http://schemas.microsoft.com/office/drawing/2014/main" id="{46DFB0E8-F4E9-2D97-58C6-04CC0C2CB39F}"/>
              </a:ext>
            </a:extLst>
          </p:cNvPr>
          <p:cNvSpPr/>
          <p:nvPr/>
        </p:nvSpPr>
        <p:spPr>
          <a:xfrm rot="11462719">
            <a:off x="13825547" y="-989589"/>
            <a:ext cx="9244336" cy="11233875"/>
          </a:xfrm>
          <a:custGeom>
            <a:avLst/>
            <a:gdLst>
              <a:gd name="connsiteX0" fmla="*/ 9244336 w 9244336"/>
              <a:gd name="connsiteY0" fmla="*/ 9429369 h 11233875"/>
              <a:gd name="connsiteX1" fmla="*/ 0 w 9244336"/>
              <a:gd name="connsiteY1" fmla="*/ 11233875 h 11233875"/>
              <a:gd name="connsiteX2" fmla="*/ 0 w 9244336"/>
              <a:gd name="connsiteY2" fmla="*/ 11233874 h 11233875"/>
              <a:gd name="connsiteX3" fmla="*/ 5665458 w 9244336"/>
              <a:gd name="connsiteY3" fmla="*/ 10127970 h 11233875"/>
              <a:gd name="connsiteX4" fmla="*/ 3694620 w 9244336"/>
              <a:gd name="connsiteY4" fmla="*/ 31527 h 11233875"/>
              <a:gd name="connsiteX5" fmla="*/ 3856128 w 9244336"/>
              <a:gd name="connsiteY5" fmla="*/ 0 h 112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4336" h="11233875">
                <a:moveTo>
                  <a:pt x="9244336" y="9429369"/>
                </a:moveTo>
                <a:lnTo>
                  <a:pt x="0" y="11233875"/>
                </a:lnTo>
                <a:lnTo>
                  <a:pt x="0" y="11233874"/>
                </a:lnTo>
                <a:lnTo>
                  <a:pt x="5665458" y="10127970"/>
                </a:lnTo>
                <a:lnTo>
                  <a:pt x="3694620" y="31527"/>
                </a:lnTo>
                <a:lnTo>
                  <a:pt x="3856128" y="0"/>
                </a:lnTo>
                <a:close/>
              </a:path>
            </a:pathLst>
          </a:custGeom>
          <a:solidFill>
            <a:srgbClr val="CE1126"/>
          </a:solidFill>
        </p:spPr>
        <p:txBody>
          <a:bodyPr wrap="square">
            <a:noAutofit/>
          </a:bodyPr>
          <a:lstStyle/>
          <a:p>
            <a:endParaRPr lang="en-US"/>
          </a:p>
        </p:txBody>
      </p:sp>
      <p:sp>
        <p:nvSpPr>
          <p:cNvPr id="19" name="Freeform: Shape 18">
            <a:extLst>
              <a:ext uri="{FF2B5EF4-FFF2-40B4-BE49-F238E27FC236}">
                <a16:creationId xmlns:a16="http://schemas.microsoft.com/office/drawing/2014/main" id="{5A2ABE29-72A8-A62E-D99F-7A3315BE3966}"/>
              </a:ext>
            </a:extLst>
          </p:cNvPr>
          <p:cNvSpPr/>
          <p:nvPr/>
        </p:nvSpPr>
        <p:spPr>
          <a:xfrm rot="12042607">
            <a:off x="14934745" y="-49445"/>
            <a:ext cx="5380644" cy="9778048"/>
          </a:xfrm>
          <a:custGeom>
            <a:avLst/>
            <a:gdLst>
              <a:gd name="connsiteX0" fmla="*/ 3659237 w 5380644"/>
              <a:gd name="connsiteY0" fmla="*/ 9778048 h 9778048"/>
              <a:gd name="connsiteX1" fmla="*/ 0 w 5380644"/>
              <a:gd name="connsiteY1" fmla="*/ 99328 h 9778048"/>
              <a:gd name="connsiteX2" fmla="*/ 262724 w 5380644"/>
              <a:gd name="connsiteY2" fmla="*/ 0 h 9778048"/>
              <a:gd name="connsiteX3" fmla="*/ 5380644 w 5380644"/>
              <a:gd name="connsiteY3" fmla="*/ 9115660 h 9778048"/>
            </a:gdLst>
            <a:ahLst/>
            <a:cxnLst>
              <a:cxn ang="0">
                <a:pos x="connsiteX0" y="connsiteY0"/>
              </a:cxn>
              <a:cxn ang="0">
                <a:pos x="connsiteX1" y="connsiteY1"/>
              </a:cxn>
              <a:cxn ang="0">
                <a:pos x="connsiteX2" y="connsiteY2"/>
              </a:cxn>
              <a:cxn ang="0">
                <a:pos x="connsiteX3" y="connsiteY3"/>
              </a:cxn>
            </a:cxnLst>
            <a:rect l="l" t="t" r="r" b="b"/>
            <a:pathLst>
              <a:path w="5380644" h="9778048">
                <a:moveTo>
                  <a:pt x="3659237" y="9778048"/>
                </a:moveTo>
                <a:lnTo>
                  <a:pt x="0" y="99328"/>
                </a:lnTo>
                <a:lnTo>
                  <a:pt x="262724" y="0"/>
                </a:lnTo>
                <a:lnTo>
                  <a:pt x="5380644" y="9115660"/>
                </a:lnTo>
                <a:close/>
              </a:path>
            </a:pathLst>
          </a:custGeom>
          <a:solidFill>
            <a:srgbClr val="003F87"/>
          </a:solidFill>
        </p:spPr>
        <p:txBody>
          <a:bodyPr wrap="square">
            <a:noAutofit/>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028700" y="2039227"/>
            <a:ext cx="4516092" cy="6208547"/>
          </a:xfrm>
          <a:custGeom>
            <a:avLst/>
            <a:gdLst/>
            <a:ahLst/>
            <a:cxnLst/>
            <a:rect l="l" t="t" r="r" b="b"/>
            <a:pathLst>
              <a:path w="4516092" h="6208547">
                <a:moveTo>
                  <a:pt x="0" y="0"/>
                </a:moveTo>
                <a:lnTo>
                  <a:pt x="4516092" y="0"/>
                </a:lnTo>
                <a:lnTo>
                  <a:pt x="4516092" y="6208546"/>
                </a:lnTo>
                <a:lnTo>
                  <a:pt x="0" y="6208546"/>
                </a:lnTo>
                <a:lnTo>
                  <a:pt x="0" y="0"/>
                </a:lnTo>
                <a:close/>
              </a:path>
            </a:pathLst>
          </a:custGeom>
          <a:blipFill>
            <a:blip r:embed="rId3"/>
            <a:stretch>
              <a:fillRect/>
            </a:stretch>
          </a:blipFill>
        </p:spPr>
        <p:txBody>
          <a:bodyPr/>
          <a:lstStyle/>
          <a:p>
            <a:endParaRPr lang="en-US"/>
          </a:p>
        </p:txBody>
      </p:sp>
      <p:sp>
        <p:nvSpPr>
          <p:cNvPr id="9" name="Freeform 9"/>
          <p:cNvSpPr/>
          <p:nvPr/>
        </p:nvSpPr>
        <p:spPr>
          <a:xfrm>
            <a:off x="342229" y="8466988"/>
            <a:ext cx="1429868" cy="1421924"/>
          </a:xfrm>
          <a:custGeom>
            <a:avLst/>
            <a:gdLst/>
            <a:ahLst/>
            <a:cxnLst/>
            <a:rect l="l" t="t" r="r" b="b"/>
            <a:pathLst>
              <a:path w="1429868" h="1421924">
                <a:moveTo>
                  <a:pt x="0" y="0"/>
                </a:moveTo>
                <a:lnTo>
                  <a:pt x="1429868" y="0"/>
                </a:lnTo>
                <a:lnTo>
                  <a:pt x="1429868" y="1421924"/>
                </a:lnTo>
                <a:lnTo>
                  <a:pt x="0" y="1421924"/>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8581891" y="1321346"/>
            <a:ext cx="3665823" cy="1292885"/>
          </a:xfrm>
          <a:prstGeom prst="rect">
            <a:avLst/>
          </a:prstGeom>
        </p:spPr>
        <p:txBody>
          <a:bodyPr lIns="0" tIns="0" rIns="0" bIns="0" rtlCol="0" anchor="t">
            <a:spAutoFit/>
          </a:bodyPr>
          <a:lstStyle/>
          <a:p>
            <a:pPr algn="ctr">
              <a:lnSpc>
                <a:spcPts val="10638"/>
              </a:lnSpc>
              <a:spcBef>
                <a:spcPct val="0"/>
              </a:spcBef>
            </a:pPr>
            <a:r>
              <a:rPr lang="en-US" sz="7598" b="1" u="sng">
                <a:solidFill>
                  <a:srgbClr val="003366"/>
                </a:solidFill>
                <a:latin typeface="Playfair Display Bold"/>
                <a:ea typeface="Playfair Display Bold"/>
                <a:cs typeface="Playfair Display Bold"/>
                <a:sym typeface="Playfair Display Bold"/>
              </a:rPr>
              <a:t>Agenda </a:t>
            </a:r>
          </a:p>
        </p:txBody>
      </p:sp>
      <p:sp>
        <p:nvSpPr>
          <p:cNvPr id="11" name="TextBox 11"/>
          <p:cNvSpPr txBox="1"/>
          <p:nvPr/>
        </p:nvSpPr>
        <p:spPr>
          <a:xfrm>
            <a:off x="7535648" y="3013074"/>
            <a:ext cx="5758309" cy="4194176"/>
          </a:xfrm>
          <a:prstGeom prst="rect">
            <a:avLst/>
          </a:prstGeom>
        </p:spPr>
        <p:txBody>
          <a:bodyPr lIns="0" tIns="0" rIns="0" bIns="0" rtlCol="0" anchor="t">
            <a:spAutoFit/>
          </a:bodyPr>
          <a:lstStyle/>
          <a:p>
            <a:pPr marL="863588" lvl="1" indent="-431794" algn="just">
              <a:lnSpc>
                <a:spcPts val="5599"/>
              </a:lnSpc>
              <a:buFont typeface="Arial"/>
              <a:buChar char="•"/>
            </a:pPr>
            <a:r>
              <a:rPr lang="en-US" sz="3999">
                <a:solidFill>
                  <a:srgbClr val="003366"/>
                </a:solidFill>
                <a:latin typeface="Playfair Display"/>
                <a:ea typeface="Playfair Display"/>
                <a:cs typeface="Playfair Display"/>
                <a:sym typeface="Playfair Display"/>
              </a:rPr>
              <a:t>History</a:t>
            </a:r>
          </a:p>
          <a:p>
            <a:pPr marL="863588" lvl="1" indent="-431794" algn="just">
              <a:lnSpc>
                <a:spcPts val="5599"/>
              </a:lnSpc>
              <a:buFont typeface="Arial"/>
              <a:buChar char="•"/>
            </a:pPr>
            <a:r>
              <a:rPr lang="en-US" sz="3999">
                <a:solidFill>
                  <a:srgbClr val="003366"/>
                </a:solidFill>
                <a:latin typeface="Playfair Display"/>
                <a:ea typeface="Playfair Display"/>
                <a:cs typeface="Playfair Display"/>
                <a:sym typeface="Playfair Display"/>
              </a:rPr>
              <a:t>Structure</a:t>
            </a:r>
          </a:p>
          <a:p>
            <a:pPr marL="863588" lvl="1" indent="-431794" algn="just">
              <a:lnSpc>
                <a:spcPts val="5599"/>
              </a:lnSpc>
              <a:buFont typeface="Arial"/>
              <a:buChar char="•"/>
            </a:pPr>
            <a:r>
              <a:rPr lang="en-US" sz="3999">
                <a:solidFill>
                  <a:srgbClr val="003366"/>
                </a:solidFill>
                <a:latin typeface="Playfair Display"/>
                <a:ea typeface="Playfair Display"/>
                <a:cs typeface="Playfair Display"/>
                <a:sym typeface="Playfair Display"/>
              </a:rPr>
              <a:t>Statistics </a:t>
            </a:r>
          </a:p>
          <a:p>
            <a:pPr marL="863588" lvl="1" indent="-431794" algn="just">
              <a:lnSpc>
                <a:spcPts val="5599"/>
              </a:lnSpc>
              <a:buFont typeface="Arial"/>
              <a:buChar char="•"/>
            </a:pPr>
            <a:r>
              <a:rPr lang="en-US" sz="3999">
                <a:solidFill>
                  <a:srgbClr val="003366"/>
                </a:solidFill>
                <a:latin typeface="Playfair Display"/>
                <a:ea typeface="Playfair Display"/>
                <a:cs typeface="Playfair Display"/>
                <a:sym typeface="Playfair Display"/>
              </a:rPr>
              <a:t>Value Proposition</a:t>
            </a:r>
          </a:p>
          <a:p>
            <a:pPr marL="863588" lvl="1" indent="-431794" algn="just">
              <a:lnSpc>
                <a:spcPts val="5599"/>
              </a:lnSpc>
              <a:buFont typeface="Arial"/>
              <a:buChar char="•"/>
            </a:pPr>
            <a:r>
              <a:rPr lang="en-US" sz="3999">
                <a:solidFill>
                  <a:srgbClr val="003366"/>
                </a:solidFill>
                <a:latin typeface="Playfair Display"/>
                <a:ea typeface="Playfair Display"/>
                <a:cs typeface="Playfair Display"/>
                <a:sym typeface="Playfair Display"/>
              </a:rPr>
              <a:t>Benefits</a:t>
            </a:r>
          </a:p>
          <a:p>
            <a:pPr marL="863588" lvl="1" indent="-431794" algn="just">
              <a:lnSpc>
                <a:spcPts val="5599"/>
              </a:lnSpc>
              <a:buFont typeface="Arial"/>
              <a:buChar char="•"/>
            </a:pPr>
            <a:r>
              <a:rPr lang="en-US" sz="3999">
                <a:solidFill>
                  <a:srgbClr val="003366"/>
                </a:solidFill>
                <a:latin typeface="Playfair Display"/>
                <a:ea typeface="Playfair Display"/>
                <a:cs typeface="Playfair Display"/>
                <a:sym typeface="Playfair Display"/>
              </a:rPr>
              <a:t>Question and Answer</a:t>
            </a:r>
          </a:p>
        </p:txBody>
      </p:sp>
      <p:sp>
        <p:nvSpPr>
          <p:cNvPr id="12" name="TextBox 12"/>
          <p:cNvSpPr txBox="1"/>
          <p:nvPr/>
        </p:nvSpPr>
        <p:spPr>
          <a:xfrm>
            <a:off x="1772096" y="8854417"/>
            <a:ext cx="4247703" cy="580391"/>
          </a:xfrm>
          <a:prstGeom prst="rect">
            <a:avLst/>
          </a:prstGeom>
        </p:spPr>
        <p:txBody>
          <a:bodyPr wrap="square" lIns="0" tIns="0" rIns="0" bIns="0" rtlCol="0" anchor="t">
            <a:spAutoFit/>
          </a:bodyPr>
          <a:lstStyle/>
          <a:p>
            <a:pPr algn="ctr">
              <a:lnSpc>
                <a:spcPts val="4759"/>
              </a:lnSpc>
              <a:spcBef>
                <a:spcPct val="0"/>
              </a:spcBef>
            </a:pPr>
            <a:r>
              <a:rPr lang="en-US" sz="3399">
                <a:solidFill>
                  <a:srgbClr val="003366"/>
                </a:solidFill>
                <a:latin typeface="Playfair Display"/>
                <a:ea typeface="Playfair Display"/>
                <a:cs typeface="Playfair Display"/>
                <a:sym typeface="Playfair Display"/>
              </a:rPr>
              <a:t>Navigate to nesa.org</a:t>
            </a:r>
          </a:p>
        </p:txBody>
      </p:sp>
      <p:sp>
        <p:nvSpPr>
          <p:cNvPr id="13" name="Freeform: Shape 12">
            <a:extLst>
              <a:ext uri="{FF2B5EF4-FFF2-40B4-BE49-F238E27FC236}">
                <a16:creationId xmlns:a16="http://schemas.microsoft.com/office/drawing/2014/main" id="{4EC0EF4F-F834-E0F6-D169-0448191F191F}"/>
              </a:ext>
            </a:extLst>
          </p:cNvPr>
          <p:cNvSpPr/>
          <p:nvPr/>
        </p:nvSpPr>
        <p:spPr>
          <a:xfrm rot="11462719">
            <a:off x="13825547" y="-989589"/>
            <a:ext cx="9244336" cy="11233875"/>
          </a:xfrm>
          <a:custGeom>
            <a:avLst/>
            <a:gdLst>
              <a:gd name="connsiteX0" fmla="*/ 9244336 w 9244336"/>
              <a:gd name="connsiteY0" fmla="*/ 9429369 h 11233875"/>
              <a:gd name="connsiteX1" fmla="*/ 0 w 9244336"/>
              <a:gd name="connsiteY1" fmla="*/ 11233875 h 11233875"/>
              <a:gd name="connsiteX2" fmla="*/ 0 w 9244336"/>
              <a:gd name="connsiteY2" fmla="*/ 11233874 h 11233875"/>
              <a:gd name="connsiteX3" fmla="*/ 5665458 w 9244336"/>
              <a:gd name="connsiteY3" fmla="*/ 10127970 h 11233875"/>
              <a:gd name="connsiteX4" fmla="*/ 3694620 w 9244336"/>
              <a:gd name="connsiteY4" fmla="*/ 31527 h 11233875"/>
              <a:gd name="connsiteX5" fmla="*/ 3856128 w 9244336"/>
              <a:gd name="connsiteY5" fmla="*/ 0 h 112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4336" h="11233875">
                <a:moveTo>
                  <a:pt x="9244336" y="9429369"/>
                </a:moveTo>
                <a:lnTo>
                  <a:pt x="0" y="11233875"/>
                </a:lnTo>
                <a:lnTo>
                  <a:pt x="0" y="11233874"/>
                </a:lnTo>
                <a:lnTo>
                  <a:pt x="5665458" y="10127970"/>
                </a:lnTo>
                <a:lnTo>
                  <a:pt x="3694620" y="31527"/>
                </a:lnTo>
                <a:lnTo>
                  <a:pt x="3856128" y="0"/>
                </a:lnTo>
                <a:close/>
              </a:path>
            </a:pathLst>
          </a:custGeom>
          <a:solidFill>
            <a:srgbClr val="CE1126"/>
          </a:solidFill>
        </p:spPr>
        <p:txBody>
          <a:bodyPr wrap="square">
            <a:noAutofit/>
          </a:bodyPr>
          <a:lstStyle/>
          <a:p>
            <a:endParaRPr lang="en-US"/>
          </a:p>
        </p:txBody>
      </p:sp>
      <p:sp>
        <p:nvSpPr>
          <p:cNvPr id="14" name="Freeform: Shape 13">
            <a:extLst>
              <a:ext uri="{FF2B5EF4-FFF2-40B4-BE49-F238E27FC236}">
                <a16:creationId xmlns:a16="http://schemas.microsoft.com/office/drawing/2014/main" id="{58E71E82-2B9B-53B8-DC28-CDB2B0611D31}"/>
              </a:ext>
            </a:extLst>
          </p:cNvPr>
          <p:cNvSpPr/>
          <p:nvPr/>
        </p:nvSpPr>
        <p:spPr>
          <a:xfrm rot="12042607">
            <a:off x="14934745" y="-49445"/>
            <a:ext cx="5380644" cy="9778048"/>
          </a:xfrm>
          <a:custGeom>
            <a:avLst/>
            <a:gdLst>
              <a:gd name="connsiteX0" fmla="*/ 3659237 w 5380644"/>
              <a:gd name="connsiteY0" fmla="*/ 9778048 h 9778048"/>
              <a:gd name="connsiteX1" fmla="*/ 0 w 5380644"/>
              <a:gd name="connsiteY1" fmla="*/ 99328 h 9778048"/>
              <a:gd name="connsiteX2" fmla="*/ 262724 w 5380644"/>
              <a:gd name="connsiteY2" fmla="*/ 0 h 9778048"/>
              <a:gd name="connsiteX3" fmla="*/ 5380644 w 5380644"/>
              <a:gd name="connsiteY3" fmla="*/ 9115660 h 9778048"/>
            </a:gdLst>
            <a:ahLst/>
            <a:cxnLst>
              <a:cxn ang="0">
                <a:pos x="connsiteX0" y="connsiteY0"/>
              </a:cxn>
              <a:cxn ang="0">
                <a:pos x="connsiteX1" y="connsiteY1"/>
              </a:cxn>
              <a:cxn ang="0">
                <a:pos x="connsiteX2" y="connsiteY2"/>
              </a:cxn>
              <a:cxn ang="0">
                <a:pos x="connsiteX3" y="connsiteY3"/>
              </a:cxn>
            </a:cxnLst>
            <a:rect l="l" t="t" r="r" b="b"/>
            <a:pathLst>
              <a:path w="5380644" h="9778048">
                <a:moveTo>
                  <a:pt x="3659237" y="9778048"/>
                </a:moveTo>
                <a:lnTo>
                  <a:pt x="0" y="99328"/>
                </a:lnTo>
                <a:lnTo>
                  <a:pt x="262724" y="0"/>
                </a:lnTo>
                <a:lnTo>
                  <a:pt x="5380644" y="9115660"/>
                </a:lnTo>
                <a:close/>
              </a:path>
            </a:pathLst>
          </a:custGeom>
          <a:solidFill>
            <a:srgbClr val="003F87"/>
          </a:solidFill>
        </p:spPr>
        <p:txBody>
          <a:bodyPr wrap="square">
            <a:noAutofit/>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057163" y="2039227"/>
            <a:ext cx="4516092" cy="6208547"/>
          </a:xfrm>
          <a:custGeom>
            <a:avLst/>
            <a:gdLst/>
            <a:ahLst/>
            <a:cxnLst/>
            <a:rect l="l" t="t" r="r" b="b"/>
            <a:pathLst>
              <a:path w="4516092" h="6208547">
                <a:moveTo>
                  <a:pt x="0" y="0"/>
                </a:moveTo>
                <a:lnTo>
                  <a:pt x="4516092" y="0"/>
                </a:lnTo>
                <a:lnTo>
                  <a:pt x="4516092" y="6208546"/>
                </a:lnTo>
                <a:lnTo>
                  <a:pt x="0" y="6208546"/>
                </a:lnTo>
                <a:lnTo>
                  <a:pt x="0" y="0"/>
                </a:lnTo>
                <a:close/>
              </a:path>
            </a:pathLst>
          </a:custGeom>
          <a:blipFill>
            <a:blip r:embed="rId3"/>
            <a:stretch>
              <a:fillRect/>
            </a:stretch>
          </a:blipFill>
        </p:spPr>
        <p:txBody>
          <a:bodyPr/>
          <a:lstStyle/>
          <a:p>
            <a:endParaRPr lang="en-US"/>
          </a:p>
        </p:txBody>
      </p:sp>
      <p:sp>
        <p:nvSpPr>
          <p:cNvPr id="9" name="Freeform 9"/>
          <p:cNvSpPr/>
          <p:nvPr/>
        </p:nvSpPr>
        <p:spPr>
          <a:xfrm>
            <a:off x="342229" y="8466988"/>
            <a:ext cx="1429868" cy="1421924"/>
          </a:xfrm>
          <a:custGeom>
            <a:avLst/>
            <a:gdLst/>
            <a:ahLst/>
            <a:cxnLst/>
            <a:rect l="l" t="t" r="r" b="b"/>
            <a:pathLst>
              <a:path w="1429868" h="1421924">
                <a:moveTo>
                  <a:pt x="0" y="0"/>
                </a:moveTo>
                <a:lnTo>
                  <a:pt x="1429868" y="0"/>
                </a:lnTo>
                <a:lnTo>
                  <a:pt x="1429868" y="1421924"/>
                </a:lnTo>
                <a:lnTo>
                  <a:pt x="0" y="1421924"/>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6722403" y="1355439"/>
            <a:ext cx="7725724" cy="1292885"/>
          </a:xfrm>
          <a:prstGeom prst="rect">
            <a:avLst/>
          </a:prstGeom>
        </p:spPr>
        <p:txBody>
          <a:bodyPr lIns="0" tIns="0" rIns="0" bIns="0" rtlCol="0" anchor="t">
            <a:spAutoFit/>
          </a:bodyPr>
          <a:lstStyle/>
          <a:p>
            <a:pPr algn="ctr">
              <a:lnSpc>
                <a:spcPts val="10638"/>
              </a:lnSpc>
              <a:spcBef>
                <a:spcPct val="0"/>
              </a:spcBef>
            </a:pPr>
            <a:r>
              <a:rPr lang="en-US" sz="7598" b="1" u="sng">
                <a:solidFill>
                  <a:srgbClr val="003366"/>
                </a:solidFill>
                <a:latin typeface="Playfair Display Bold"/>
                <a:ea typeface="Playfair Display Bold"/>
                <a:cs typeface="Playfair Display Bold"/>
                <a:sym typeface="Playfair Display Bold"/>
              </a:rPr>
              <a:t>NESA Evolution</a:t>
            </a:r>
          </a:p>
        </p:txBody>
      </p:sp>
      <p:sp>
        <p:nvSpPr>
          <p:cNvPr id="11" name="TextBox 11"/>
          <p:cNvSpPr txBox="1"/>
          <p:nvPr/>
        </p:nvSpPr>
        <p:spPr>
          <a:xfrm>
            <a:off x="6444973" y="2989654"/>
            <a:ext cx="8434058" cy="4781550"/>
          </a:xfrm>
          <a:prstGeom prst="rect">
            <a:avLst/>
          </a:prstGeom>
        </p:spPr>
        <p:txBody>
          <a:bodyPr lIns="0" tIns="0" rIns="0" bIns="0" rtlCol="0" anchor="t">
            <a:spAutoFit/>
          </a:bodyPr>
          <a:lstStyle/>
          <a:p>
            <a:pPr marL="647702" lvl="1" indent="-323851" algn="l">
              <a:lnSpc>
                <a:spcPts val="4200"/>
              </a:lnSpc>
              <a:buFont typeface="Arial"/>
              <a:buChar char="•"/>
            </a:pPr>
            <a:r>
              <a:rPr lang="en-US" sz="3000">
                <a:solidFill>
                  <a:srgbClr val="003366"/>
                </a:solidFill>
                <a:latin typeface="Playfair Display"/>
                <a:ea typeface="Playfair Display"/>
                <a:cs typeface="Playfair Display"/>
                <a:sym typeface="Playfair Display"/>
              </a:rPr>
              <a:t>Founded as an independent organization in San Francisco on April 19, 1925. By a Scout Executive named Raymond O. Hanson, Knights of Dunamis (KD)</a:t>
            </a:r>
          </a:p>
          <a:p>
            <a:pPr marL="647702" lvl="1" indent="-323851" algn="l">
              <a:lnSpc>
                <a:spcPts val="4200"/>
              </a:lnSpc>
              <a:buFont typeface="Arial"/>
              <a:buChar char="•"/>
            </a:pPr>
            <a:r>
              <a:rPr lang="en-US" sz="3000">
                <a:solidFill>
                  <a:srgbClr val="003366"/>
                </a:solidFill>
                <a:latin typeface="Playfair Display"/>
                <a:ea typeface="Playfair Display"/>
                <a:cs typeface="Playfair Display"/>
                <a:sym typeface="Playfair Display"/>
              </a:rPr>
              <a:t>In 1972, the KD was merged into Scouting</a:t>
            </a:r>
          </a:p>
          <a:p>
            <a:pPr marL="647702" lvl="1" indent="-323851" algn="l">
              <a:lnSpc>
                <a:spcPts val="4200"/>
              </a:lnSpc>
              <a:buFont typeface="Arial"/>
              <a:buChar char="•"/>
            </a:pPr>
            <a:r>
              <a:rPr lang="en-US" sz="3000">
                <a:solidFill>
                  <a:srgbClr val="003366"/>
                </a:solidFill>
                <a:latin typeface="Playfair Display"/>
                <a:ea typeface="Playfair Display"/>
                <a:cs typeface="Playfair Display"/>
                <a:sym typeface="Playfair Display"/>
              </a:rPr>
              <a:t>The </a:t>
            </a:r>
            <a:r>
              <a:rPr lang="en-US" sz="3000" b="1">
                <a:solidFill>
                  <a:srgbClr val="003366"/>
                </a:solidFill>
                <a:latin typeface="Playfair Display Bold"/>
                <a:ea typeface="Playfair Display Bold"/>
                <a:cs typeface="Playfair Display Bold"/>
                <a:sym typeface="Playfair Display Bold"/>
              </a:rPr>
              <a:t>National Eagle Scout Association</a:t>
            </a:r>
            <a:r>
              <a:rPr lang="en-US" sz="3000">
                <a:solidFill>
                  <a:srgbClr val="003366"/>
                </a:solidFill>
                <a:latin typeface="Playfair Display"/>
                <a:ea typeface="Playfair Display"/>
                <a:cs typeface="Playfair Display"/>
                <a:sym typeface="Playfair Display"/>
              </a:rPr>
              <a:t> (NESA) succeeded the KD, other local groups, and became the official fraternal Scouting organization. </a:t>
            </a:r>
          </a:p>
        </p:txBody>
      </p:sp>
      <p:sp>
        <p:nvSpPr>
          <p:cNvPr id="12" name="TextBox 12"/>
          <p:cNvSpPr txBox="1"/>
          <p:nvPr/>
        </p:nvSpPr>
        <p:spPr>
          <a:xfrm>
            <a:off x="1772096" y="8854417"/>
            <a:ext cx="4095303" cy="580391"/>
          </a:xfrm>
          <a:prstGeom prst="rect">
            <a:avLst/>
          </a:prstGeom>
        </p:spPr>
        <p:txBody>
          <a:bodyPr wrap="square" lIns="0" tIns="0" rIns="0" bIns="0" rtlCol="0" anchor="t">
            <a:spAutoFit/>
          </a:bodyPr>
          <a:lstStyle/>
          <a:p>
            <a:pPr algn="ctr">
              <a:lnSpc>
                <a:spcPts val="4759"/>
              </a:lnSpc>
              <a:spcBef>
                <a:spcPct val="0"/>
              </a:spcBef>
            </a:pPr>
            <a:r>
              <a:rPr lang="en-US" sz="3399">
                <a:solidFill>
                  <a:srgbClr val="003366"/>
                </a:solidFill>
                <a:latin typeface="Playfair Display"/>
                <a:ea typeface="Playfair Display"/>
                <a:cs typeface="Playfair Display"/>
                <a:sym typeface="Playfair Display"/>
              </a:rPr>
              <a:t>Navigate to nesa.org</a:t>
            </a:r>
          </a:p>
        </p:txBody>
      </p:sp>
      <p:sp>
        <p:nvSpPr>
          <p:cNvPr id="13" name="Freeform: Shape 12">
            <a:extLst>
              <a:ext uri="{FF2B5EF4-FFF2-40B4-BE49-F238E27FC236}">
                <a16:creationId xmlns:a16="http://schemas.microsoft.com/office/drawing/2014/main" id="{616D48C5-6EBA-1E79-7893-3950201643E9}"/>
              </a:ext>
            </a:extLst>
          </p:cNvPr>
          <p:cNvSpPr/>
          <p:nvPr/>
        </p:nvSpPr>
        <p:spPr>
          <a:xfrm rot="11462719">
            <a:off x="13825547" y="-989589"/>
            <a:ext cx="9244336" cy="11233875"/>
          </a:xfrm>
          <a:custGeom>
            <a:avLst/>
            <a:gdLst>
              <a:gd name="connsiteX0" fmla="*/ 9244336 w 9244336"/>
              <a:gd name="connsiteY0" fmla="*/ 9429369 h 11233875"/>
              <a:gd name="connsiteX1" fmla="*/ 0 w 9244336"/>
              <a:gd name="connsiteY1" fmla="*/ 11233875 h 11233875"/>
              <a:gd name="connsiteX2" fmla="*/ 0 w 9244336"/>
              <a:gd name="connsiteY2" fmla="*/ 11233874 h 11233875"/>
              <a:gd name="connsiteX3" fmla="*/ 5665458 w 9244336"/>
              <a:gd name="connsiteY3" fmla="*/ 10127970 h 11233875"/>
              <a:gd name="connsiteX4" fmla="*/ 3694620 w 9244336"/>
              <a:gd name="connsiteY4" fmla="*/ 31527 h 11233875"/>
              <a:gd name="connsiteX5" fmla="*/ 3856128 w 9244336"/>
              <a:gd name="connsiteY5" fmla="*/ 0 h 112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4336" h="11233875">
                <a:moveTo>
                  <a:pt x="9244336" y="9429369"/>
                </a:moveTo>
                <a:lnTo>
                  <a:pt x="0" y="11233875"/>
                </a:lnTo>
                <a:lnTo>
                  <a:pt x="0" y="11233874"/>
                </a:lnTo>
                <a:lnTo>
                  <a:pt x="5665458" y="10127970"/>
                </a:lnTo>
                <a:lnTo>
                  <a:pt x="3694620" y="31527"/>
                </a:lnTo>
                <a:lnTo>
                  <a:pt x="3856128" y="0"/>
                </a:lnTo>
                <a:close/>
              </a:path>
            </a:pathLst>
          </a:custGeom>
          <a:solidFill>
            <a:srgbClr val="CE1126"/>
          </a:solidFill>
        </p:spPr>
        <p:txBody>
          <a:bodyPr wrap="square">
            <a:noAutofit/>
          </a:bodyPr>
          <a:lstStyle/>
          <a:p>
            <a:endParaRPr lang="en-US"/>
          </a:p>
        </p:txBody>
      </p:sp>
      <p:sp>
        <p:nvSpPr>
          <p:cNvPr id="14" name="Freeform: Shape 13">
            <a:extLst>
              <a:ext uri="{FF2B5EF4-FFF2-40B4-BE49-F238E27FC236}">
                <a16:creationId xmlns:a16="http://schemas.microsoft.com/office/drawing/2014/main" id="{86FF4202-1E95-1AAC-24BF-A44C4B2F66C1}"/>
              </a:ext>
            </a:extLst>
          </p:cNvPr>
          <p:cNvSpPr/>
          <p:nvPr/>
        </p:nvSpPr>
        <p:spPr>
          <a:xfrm rot="12042607">
            <a:off x="14934745" y="-49445"/>
            <a:ext cx="5380644" cy="9778048"/>
          </a:xfrm>
          <a:custGeom>
            <a:avLst/>
            <a:gdLst>
              <a:gd name="connsiteX0" fmla="*/ 3659237 w 5380644"/>
              <a:gd name="connsiteY0" fmla="*/ 9778048 h 9778048"/>
              <a:gd name="connsiteX1" fmla="*/ 0 w 5380644"/>
              <a:gd name="connsiteY1" fmla="*/ 99328 h 9778048"/>
              <a:gd name="connsiteX2" fmla="*/ 262724 w 5380644"/>
              <a:gd name="connsiteY2" fmla="*/ 0 h 9778048"/>
              <a:gd name="connsiteX3" fmla="*/ 5380644 w 5380644"/>
              <a:gd name="connsiteY3" fmla="*/ 9115660 h 9778048"/>
            </a:gdLst>
            <a:ahLst/>
            <a:cxnLst>
              <a:cxn ang="0">
                <a:pos x="connsiteX0" y="connsiteY0"/>
              </a:cxn>
              <a:cxn ang="0">
                <a:pos x="connsiteX1" y="connsiteY1"/>
              </a:cxn>
              <a:cxn ang="0">
                <a:pos x="connsiteX2" y="connsiteY2"/>
              </a:cxn>
              <a:cxn ang="0">
                <a:pos x="connsiteX3" y="connsiteY3"/>
              </a:cxn>
            </a:cxnLst>
            <a:rect l="l" t="t" r="r" b="b"/>
            <a:pathLst>
              <a:path w="5380644" h="9778048">
                <a:moveTo>
                  <a:pt x="3659237" y="9778048"/>
                </a:moveTo>
                <a:lnTo>
                  <a:pt x="0" y="99328"/>
                </a:lnTo>
                <a:lnTo>
                  <a:pt x="262724" y="0"/>
                </a:lnTo>
                <a:lnTo>
                  <a:pt x="5380644" y="9115660"/>
                </a:lnTo>
                <a:close/>
              </a:path>
            </a:pathLst>
          </a:custGeom>
          <a:solidFill>
            <a:srgbClr val="003F87"/>
          </a:solidFill>
        </p:spPr>
        <p:txBody>
          <a:bodyPr wrap="square">
            <a:noAutofit/>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057163" y="2039227"/>
            <a:ext cx="4516092" cy="6208547"/>
          </a:xfrm>
          <a:custGeom>
            <a:avLst/>
            <a:gdLst/>
            <a:ahLst/>
            <a:cxnLst/>
            <a:rect l="l" t="t" r="r" b="b"/>
            <a:pathLst>
              <a:path w="4516092" h="6208547">
                <a:moveTo>
                  <a:pt x="0" y="0"/>
                </a:moveTo>
                <a:lnTo>
                  <a:pt x="4516092" y="0"/>
                </a:lnTo>
                <a:lnTo>
                  <a:pt x="4516092" y="6208546"/>
                </a:lnTo>
                <a:lnTo>
                  <a:pt x="0" y="6208546"/>
                </a:lnTo>
                <a:lnTo>
                  <a:pt x="0" y="0"/>
                </a:lnTo>
                <a:close/>
              </a:path>
            </a:pathLst>
          </a:custGeom>
          <a:blipFill>
            <a:blip r:embed="rId3"/>
            <a:stretch>
              <a:fillRect/>
            </a:stretch>
          </a:blipFill>
        </p:spPr>
        <p:txBody>
          <a:bodyPr/>
          <a:lstStyle/>
          <a:p>
            <a:endParaRPr lang="en-US"/>
          </a:p>
        </p:txBody>
      </p:sp>
      <p:sp>
        <p:nvSpPr>
          <p:cNvPr id="9" name="Freeform 9"/>
          <p:cNvSpPr/>
          <p:nvPr/>
        </p:nvSpPr>
        <p:spPr>
          <a:xfrm>
            <a:off x="342229" y="8466988"/>
            <a:ext cx="1429868" cy="1421924"/>
          </a:xfrm>
          <a:custGeom>
            <a:avLst/>
            <a:gdLst/>
            <a:ahLst/>
            <a:cxnLst/>
            <a:rect l="l" t="t" r="r" b="b"/>
            <a:pathLst>
              <a:path w="1429868" h="1421924">
                <a:moveTo>
                  <a:pt x="0" y="0"/>
                </a:moveTo>
                <a:lnTo>
                  <a:pt x="1429868" y="0"/>
                </a:lnTo>
                <a:lnTo>
                  <a:pt x="1429868" y="1421924"/>
                </a:lnTo>
                <a:lnTo>
                  <a:pt x="0" y="1421924"/>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6125812" y="885825"/>
            <a:ext cx="9072381" cy="1292885"/>
          </a:xfrm>
          <a:prstGeom prst="rect">
            <a:avLst/>
          </a:prstGeom>
        </p:spPr>
        <p:txBody>
          <a:bodyPr lIns="0" tIns="0" rIns="0" bIns="0" rtlCol="0" anchor="t">
            <a:spAutoFit/>
          </a:bodyPr>
          <a:lstStyle/>
          <a:p>
            <a:pPr algn="ctr">
              <a:lnSpc>
                <a:spcPts val="10638"/>
              </a:lnSpc>
              <a:spcBef>
                <a:spcPct val="0"/>
              </a:spcBef>
            </a:pPr>
            <a:r>
              <a:rPr lang="en-US" sz="7598" b="1" u="sng">
                <a:solidFill>
                  <a:srgbClr val="003366"/>
                </a:solidFill>
                <a:latin typeface="Playfair Display Bold"/>
                <a:ea typeface="Playfair Display Bold"/>
                <a:cs typeface="Playfair Display Bold"/>
                <a:sym typeface="Playfair Display Bold"/>
              </a:rPr>
              <a:t>Presidents of NESA</a:t>
            </a:r>
          </a:p>
        </p:txBody>
      </p:sp>
      <p:sp>
        <p:nvSpPr>
          <p:cNvPr id="11" name="TextBox 11"/>
          <p:cNvSpPr txBox="1"/>
          <p:nvPr/>
        </p:nvSpPr>
        <p:spPr>
          <a:xfrm>
            <a:off x="6444973" y="2281509"/>
            <a:ext cx="8434058" cy="6381750"/>
          </a:xfrm>
          <a:prstGeom prst="rect">
            <a:avLst/>
          </a:prstGeom>
        </p:spPr>
        <p:txBody>
          <a:bodyPr lIns="0" tIns="0" rIns="0" bIns="0" rtlCol="0" anchor="t">
            <a:spAutoFit/>
          </a:bodyPr>
          <a:lstStyle/>
          <a:p>
            <a:pPr marL="647702" lvl="1" indent="-323851" algn="l">
              <a:lnSpc>
                <a:spcPts val="4200"/>
              </a:lnSpc>
              <a:buFont typeface="Arial"/>
              <a:buChar char="•"/>
            </a:pPr>
            <a:r>
              <a:rPr lang="en-US" sz="3000">
                <a:solidFill>
                  <a:srgbClr val="003366"/>
                </a:solidFill>
                <a:latin typeface="Playfair Display"/>
                <a:ea typeface="Playfair Display"/>
                <a:cs typeface="Playfair Display"/>
                <a:sym typeface="Playfair Display"/>
              </a:rPr>
              <a:t>Don Flanders (1972 - 1974)</a:t>
            </a:r>
          </a:p>
          <a:p>
            <a:pPr marL="647702" lvl="1" indent="-323851" algn="l">
              <a:lnSpc>
                <a:spcPts val="4200"/>
              </a:lnSpc>
              <a:buFont typeface="Arial"/>
              <a:buChar char="•"/>
            </a:pPr>
            <a:r>
              <a:rPr lang="en-US" sz="3000">
                <a:solidFill>
                  <a:srgbClr val="003366"/>
                </a:solidFill>
                <a:latin typeface="Playfair Display"/>
                <a:ea typeface="Playfair Display"/>
                <a:cs typeface="Playfair Display"/>
                <a:sym typeface="Playfair Display"/>
              </a:rPr>
              <a:t>Thomas Gilbane (1974 - 1976) </a:t>
            </a:r>
          </a:p>
          <a:p>
            <a:pPr marL="647702" lvl="1" indent="-323851" algn="l">
              <a:lnSpc>
                <a:spcPts val="4200"/>
              </a:lnSpc>
              <a:buFont typeface="Arial"/>
              <a:buChar char="•"/>
            </a:pPr>
            <a:r>
              <a:rPr lang="en-US" sz="3000">
                <a:solidFill>
                  <a:srgbClr val="003366"/>
                </a:solidFill>
                <a:latin typeface="Playfair Display"/>
                <a:ea typeface="Playfair Display"/>
                <a:cs typeface="Playfair Display"/>
                <a:sym typeface="Playfair Display"/>
              </a:rPr>
              <a:t>Max Norris (1976 - 1981)</a:t>
            </a:r>
          </a:p>
          <a:p>
            <a:pPr marL="647702" lvl="1" indent="-323851" algn="l">
              <a:lnSpc>
                <a:spcPts val="4200"/>
              </a:lnSpc>
              <a:buFont typeface="Arial"/>
              <a:buChar char="•"/>
            </a:pPr>
            <a:r>
              <a:rPr lang="en-US" sz="3000">
                <a:solidFill>
                  <a:srgbClr val="003366"/>
                </a:solidFill>
                <a:latin typeface="Playfair Display"/>
                <a:ea typeface="Playfair Display"/>
                <a:cs typeface="Playfair Display"/>
                <a:sym typeface="Playfair Display"/>
              </a:rPr>
              <a:t>Richard Kiefer (1981 - 1985)</a:t>
            </a:r>
          </a:p>
          <a:p>
            <a:pPr marL="647702" lvl="1" indent="-323851" algn="l">
              <a:lnSpc>
                <a:spcPts val="4200"/>
              </a:lnSpc>
              <a:buFont typeface="Arial"/>
              <a:buChar char="•"/>
            </a:pPr>
            <a:r>
              <a:rPr lang="en-US" sz="3000">
                <a:solidFill>
                  <a:srgbClr val="003366"/>
                </a:solidFill>
                <a:latin typeface="Playfair Display"/>
                <a:ea typeface="Playfair Display"/>
                <a:cs typeface="Playfair Display"/>
                <a:sym typeface="Playfair Display"/>
              </a:rPr>
              <a:t>Clark Fetridge (1985 - 1988)</a:t>
            </a:r>
          </a:p>
          <a:p>
            <a:pPr marL="647702" lvl="1" indent="-323851" algn="l">
              <a:lnSpc>
                <a:spcPts val="4200"/>
              </a:lnSpc>
              <a:buFont typeface="Arial"/>
              <a:buChar char="•"/>
            </a:pPr>
            <a:r>
              <a:rPr lang="en-US" sz="3000">
                <a:solidFill>
                  <a:srgbClr val="003366"/>
                </a:solidFill>
                <a:latin typeface="Playfair Display"/>
                <a:ea typeface="Playfair Display"/>
                <a:cs typeface="Playfair Display"/>
                <a:sym typeface="Playfair Display"/>
              </a:rPr>
              <a:t>John Jadel (1988 - 1990)</a:t>
            </a:r>
          </a:p>
          <a:p>
            <a:pPr marL="647702" lvl="1" indent="-323851" algn="l">
              <a:lnSpc>
                <a:spcPts val="4200"/>
              </a:lnSpc>
              <a:buFont typeface="Arial"/>
              <a:buChar char="•"/>
            </a:pPr>
            <a:r>
              <a:rPr lang="en-US" sz="3000">
                <a:solidFill>
                  <a:srgbClr val="003366"/>
                </a:solidFill>
                <a:latin typeface="Playfair Display"/>
                <a:ea typeface="Playfair Display"/>
                <a:cs typeface="Playfair Display"/>
                <a:sym typeface="Playfair Display"/>
              </a:rPr>
              <a:t>Wayne Bingham (1991 - 1996)</a:t>
            </a:r>
          </a:p>
          <a:p>
            <a:pPr marL="647702" lvl="1" indent="-323851" algn="l">
              <a:lnSpc>
                <a:spcPts val="4200"/>
              </a:lnSpc>
              <a:buFont typeface="Arial"/>
              <a:buChar char="•"/>
            </a:pPr>
            <a:r>
              <a:rPr lang="en-US" sz="3000">
                <a:solidFill>
                  <a:srgbClr val="003366"/>
                </a:solidFill>
                <a:latin typeface="Playfair Display"/>
                <a:ea typeface="Playfair Display"/>
                <a:cs typeface="Playfair Display"/>
                <a:sym typeface="Playfair Display"/>
              </a:rPr>
              <a:t>Bob Gates (1997 - 2007)</a:t>
            </a:r>
          </a:p>
          <a:p>
            <a:pPr marL="647702" lvl="1" indent="-323851" algn="l">
              <a:lnSpc>
                <a:spcPts val="4200"/>
              </a:lnSpc>
              <a:buFont typeface="Arial"/>
              <a:buChar char="•"/>
            </a:pPr>
            <a:r>
              <a:rPr lang="en-US" sz="3000">
                <a:solidFill>
                  <a:srgbClr val="003366"/>
                </a:solidFill>
                <a:latin typeface="Playfair Display"/>
                <a:ea typeface="Playfair Display"/>
                <a:cs typeface="Playfair Display"/>
                <a:sym typeface="Playfair Display"/>
              </a:rPr>
              <a:t>Steve Fossett (2007 - 2007)</a:t>
            </a:r>
          </a:p>
          <a:p>
            <a:pPr marL="647702" lvl="1" indent="-323851" algn="l">
              <a:lnSpc>
                <a:spcPts val="4200"/>
              </a:lnSpc>
              <a:buFont typeface="Arial"/>
              <a:buChar char="•"/>
            </a:pPr>
            <a:r>
              <a:rPr lang="en-US" sz="3000">
                <a:solidFill>
                  <a:srgbClr val="003366"/>
                </a:solidFill>
                <a:latin typeface="Playfair Display"/>
                <a:ea typeface="Playfair Display"/>
                <a:cs typeface="Playfair Display"/>
                <a:sym typeface="Playfair Display"/>
              </a:rPr>
              <a:t>Glenn Adams (2008 - 2016)</a:t>
            </a:r>
          </a:p>
          <a:p>
            <a:pPr marL="647702" lvl="1" indent="-323851" algn="l">
              <a:lnSpc>
                <a:spcPts val="4200"/>
              </a:lnSpc>
              <a:buFont typeface="Arial"/>
              <a:buChar char="•"/>
            </a:pPr>
            <a:r>
              <a:rPr lang="en-US" sz="3000">
                <a:solidFill>
                  <a:srgbClr val="003366"/>
                </a:solidFill>
                <a:latin typeface="Playfair Display"/>
                <a:ea typeface="Playfair Display"/>
                <a:cs typeface="Playfair Display"/>
                <a:sym typeface="Playfair Display"/>
              </a:rPr>
              <a:t>Frank Tsuru (2016 - 2024)</a:t>
            </a:r>
          </a:p>
          <a:p>
            <a:pPr marL="647702" lvl="1" indent="-323851" algn="l">
              <a:lnSpc>
                <a:spcPts val="4200"/>
              </a:lnSpc>
              <a:buFont typeface="Arial"/>
              <a:buChar char="•"/>
            </a:pPr>
            <a:r>
              <a:rPr lang="en-US" sz="3000">
                <a:solidFill>
                  <a:srgbClr val="003366"/>
                </a:solidFill>
                <a:latin typeface="Playfair Display"/>
                <a:ea typeface="Playfair Display"/>
                <a:cs typeface="Playfair Display"/>
                <a:sym typeface="Playfair Display"/>
              </a:rPr>
              <a:t>Rich Pfalzgraff (2024 - present)</a:t>
            </a:r>
          </a:p>
        </p:txBody>
      </p:sp>
      <p:sp>
        <p:nvSpPr>
          <p:cNvPr id="12" name="TextBox 12"/>
          <p:cNvSpPr txBox="1"/>
          <p:nvPr/>
        </p:nvSpPr>
        <p:spPr>
          <a:xfrm>
            <a:off x="1772096" y="8854417"/>
            <a:ext cx="4353715" cy="580391"/>
          </a:xfrm>
          <a:prstGeom prst="rect">
            <a:avLst/>
          </a:prstGeom>
        </p:spPr>
        <p:txBody>
          <a:bodyPr wrap="square" lIns="0" tIns="0" rIns="0" bIns="0" rtlCol="0" anchor="t">
            <a:spAutoFit/>
          </a:bodyPr>
          <a:lstStyle/>
          <a:p>
            <a:pPr algn="ctr">
              <a:lnSpc>
                <a:spcPts val="4759"/>
              </a:lnSpc>
              <a:spcBef>
                <a:spcPct val="0"/>
              </a:spcBef>
            </a:pPr>
            <a:r>
              <a:rPr lang="en-US" sz="3399">
                <a:solidFill>
                  <a:srgbClr val="003366"/>
                </a:solidFill>
                <a:latin typeface="Playfair Display"/>
                <a:ea typeface="Playfair Display"/>
                <a:cs typeface="Playfair Display"/>
                <a:sym typeface="Playfair Display"/>
              </a:rPr>
              <a:t>Navigate to nesa.org</a:t>
            </a:r>
          </a:p>
        </p:txBody>
      </p:sp>
      <p:sp>
        <p:nvSpPr>
          <p:cNvPr id="13" name="Freeform: Shape 12">
            <a:extLst>
              <a:ext uri="{FF2B5EF4-FFF2-40B4-BE49-F238E27FC236}">
                <a16:creationId xmlns:a16="http://schemas.microsoft.com/office/drawing/2014/main" id="{9655219B-F1A1-B106-C69B-BC824C3683C1}"/>
              </a:ext>
            </a:extLst>
          </p:cNvPr>
          <p:cNvSpPr/>
          <p:nvPr/>
        </p:nvSpPr>
        <p:spPr>
          <a:xfrm rot="11462719">
            <a:off x="13825547" y="-989589"/>
            <a:ext cx="9244336" cy="11233875"/>
          </a:xfrm>
          <a:custGeom>
            <a:avLst/>
            <a:gdLst>
              <a:gd name="connsiteX0" fmla="*/ 9244336 w 9244336"/>
              <a:gd name="connsiteY0" fmla="*/ 9429369 h 11233875"/>
              <a:gd name="connsiteX1" fmla="*/ 0 w 9244336"/>
              <a:gd name="connsiteY1" fmla="*/ 11233875 h 11233875"/>
              <a:gd name="connsiteX2" fmla="*/ 0 w 9244336"/>
              <a:gd name="connsiteY2" fmla="*/ 11233874 h 11233875"/>
              <a:gd name="connsiteX3" fmla="*/ 5665458 w 9244336"/>
              <a:gd name="connsiteY3" fmla="*/ 10127970 h 11233875"/>
              <a:gd name="connsiteX4" fmla="*/ 3694620 w 9244336"/>
              <a:gd name="connsiteY4" fmla="*/ 31527 h 11233875"/>
              <a:gd name="connsiteX5" fmla="*/ 3856128 w 9244336"/>
              <a:gd name="connsiteY5" fmla="*/ 0 h 112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4336" h="11233875">
                <a:moveTo>
                  <a:pt x="9244336" y="9429369"/>
                </a:moveTo>
                <a:lnTo>
                  <a:pt x="0" y="11233875"/>
                </a:lnTo>
                <a:lnTo>
                  <a:pt x="0" y="11233874"/>
                </a:lnTo>
                <a:lnTo>
                  <a:pt x="5665458" y="10127970"/>
                </a:lnTo>
                <a:lnTo>
                  <a:pt x="3694620" y="31527"/>
                </a:lnTo>
                <a:lnTo>
                  <a:pt x="3856128" y="0"/>
                </a:lnTo>
                <a:close/>
              </a:path>
            </a:pathLst>
          </a:custGeom>
          <a:solidFill>
            <a:srgbClr val="CE1126"/>
          </a:solidFill>
        </p:spPr>
        <p:txBody>
          <a:bodyPr wrap="square">
            <a:noAutofit/>
          </a:bodyPr>
          <a:lstStyle/>
          <a:p>
            <a:endParaRPr lang="en-US"/>
          </a:p>
        </p:txBody>
      </p:sp>
      <p:sp>
        <p:nvSpPr>
          <p:cNvPr id="14" name="Freeform: Shape 13">
            <a:extLst>
              <a:ext uri="{FF2B5EF4-FFF2-40B4-BE49-F238E27FC236}">
                <a16:creationId xmlns:a16="http://schemas.microsoft.com/office/drawing/2014/main" id="{D9E9EDE5-C11B-0931-1A97-61B9CEF45500}"/>
              </a:ext>
            </a:extLst>
          </p:cNvPr>
          <p:cNvSpPr/>
          <p:nvPr/>
        </p:nvSpPr>
        <p:spPr>
          <a:xfrm rot="12042607">
            <a:off x="14934745" y="-49445"/>
            <a:ext cx="5380644" cy="9778048"/>
          </a:xfrm>
          <a:custGeom>
            <a:avLst/>
            <a:gdLst>
              <a:gd name="connsiteX0" fmla="*/ 3659237 w 5380644"/>
              <a:gd name="connsiteY0" fmla="*/ 9778048 h 9778048"/>
              <a:gd name="connsiteX1" fmla="*/ 0 w 5380644"/>
              <a:gd name="connsiteY1" fmla="*/ 99328 h 9778048"/>
              <a:gd name="connsiteX2" fmla="*/ 262724 w 5380644"/>
              <a:gd name="connsiteY2" fmla="*/ 0 h 9778048"/>
              <a:gd name="connsiteX3" fmla="*/ 5380644 w 5380644"/>
              <a:gd name="connsiteY3" fmla="*/ 9115660 h 9778048"/>
            </a:gdLst>
            <a:ahLst/>
            <a:cxnLst>
              <a:cxn ang="0">
                <a:pos x="connsiteX0" y="connsiteY0"/>
              </a:cxn>
              <a:cxn ang="0">
                <a:pos x="connsiteX1" y="connsiteY1"/>
              </a:cxn>
              <a:cxn ang="0">
                <a:pos x="connsiteX2" y="connsiteY2"/>
              </a:cxn>
              <a:cxn ang="0">
                <a:pos x="connsiteX3" y="connsiteY3"/>
              </a:cxn>
            </a:cxnLst>
            <a:rect l="l" t="t" r="r" b="b"/>
            <a:pathLst>
              <a:path w="5380644" h="9778048">
                <a:moveTo>
                  <a:pt x="3659237" y="9778048"/>
                </a:moveTo>
                <a:lnTo>
                  <a:pt x="0" y="99328"/>
                </a:lnTo>
                <a:lnTo>
                  <a:pt x="262724" y="0"/>
                </a:lnTo>
                <a:lnTo>
                  <a:pt x="5380644" y="9115660"/>
                </a:lnTo>
                <a:close/>
              </a:path>
            </a:pathLst>
          </a:custGeom>
          <a:solidFill>
            <a:srgbClr val="003F87"/>
          </a:solidFill>
        </p:spPr>
        <p:txBody>
          <a:bodyPr wrap="square">
            <a:noAutofit/>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8537" y="2835409"/>
            <a:ext cx="2942207" cy="6423580"/>
            <a:chOff x="0" y="0"/>
            <a:chExt cx="774902" cy="1691807"/>
          </a:xfrm>
        </p:grpSpPr>
        <p:sp>
          <p:nvSpPr>
            <p:cNvPr id="3" name="Freeform 3"/>
            <p:cNvSpPr/>
            <p:nvPr/>
          </p:nvSpPr>
          <p:spPr>
            <a:xfrm>
              <a:off x="0" y="0"/>
              <a:ext cx="774902" cy="1691807"/>
            </a:xfrm>
            <a:custGeom>
              <a:avLst/>
              <a:gdLst/>
              <a:ahLst/>
              <a:cxnLst/>
              <a:rect l="l" t="t" r="r" b="b"/>
              <a:pathLst>
                <a:path w="774902" h="1691807">
                  <a:moveTo>
                    <a:pt x="0" y="0"/>
                  </a:moveTo>
                  <a:lnTo>
                    <a:pt x="774902" y="0"/>
                  </a:lnTo>
                  <a:lnTo>
                    <a:pt x="774902" y="1691807"/>
                  </a:lnTo>
                  <a:lnTo>
                    <a:pt x="0" y="1691807"/>
                  </a:lnTo>
                  <a:close/>
                </a:path>
              </a:pathLst>
            </a:custGeom>
            <a:solidFill>
              <a:srgbClr val="003366"/>
            </a:solidFill>
          </p:spPr>
          <p:txBody>
            <a:bodyPr/>
            <a:lstStyle/>
            <a:p>
              <a:endParaRPr lang="en-US"/>
            </a:p>
          </p:txBody>
        </p:sp>
        <p:sp>
          <p:nvSpPr>
            <p:cNvPr id="4" name="TextBox 4"/>
            <p:cNvSpPr txBox="1"/>
            <p:nvPr/>
          </p:nvSpPr>
          <p:spPr>
            <a:xfrm>
              <a:off x="0" y="0"/>
              <a:ext cx="774902" cy="1691807"/>
            </a:xfrm>
            <a:prstGeom prst="rect">
              <a:avLst/>
            </a:prstGeom>
          </p:spPr>
          <p:txBody>
            <a:bodyPr lIns="50800" tIns="50800" rIns="50800" bIns="50800" rtlCol="0" anchor="ctr"/>
            <a:lstStyle/>
            <a:p>
              <a:pPr algn="ctr">
                <a:lnSpc>
                  <a:spcPts val="1800"/>
                </a:lnSpc>
              </a:pPr>
              <a:r>
                <a:rPr lang="en-US" sz="1500" b="1" spc="75">
                  <a:solidFill>
                    <a:srgbClr val="FFFFFF"/>
                  </a:solidFill>
                  <a:latin typeface="Playfair Display Bold"/>
                  <a:ea typeface="Playfair Display Bold"/>
                  <a:cs typeface="Playfair Display Bold"/>
                  <a:sym typeface="Playfair Display Bold"/>
                </a:rPr>
                <a:t>Rich Pfalzgraff</a:t>
              </a:r>
            </a:p>
            <a:p>
              <a:pPr algn="ctr">
                <a:lnSpc>
                  <a:spcPts val="1800"/>
                </a:lnSpc>
              </a:pPr>
              <a:r>
                <a:rPr lang="en-US" sz="1500" spc="75">
                  <a:solidFill>
                    <a:srgbClr val="FFFFFF"/>
                  </a:solidFill>
                  <a:latin typeface="Playfair Display"/>
                  <a:ea typeface="Playfair Display"/>
                  <a:cs typeface="Playfair Display"/>
                  <a:sym typeface="Playfair Display"/>
                </a:rPr>
                <a:t>President</a:t>
              </a:r>
            </a:p>
          </p:txBody>
        </p:sp>
      </p:grpSp>
      <p:grpSp>
        <p:nvGrpSpPr>
          <p:cNvPr id="5" name="Group 5"/>
          <p:cNvGrpSpPr/>
          <p:nvPr/>
        </p:nvGrpSpPr>
        <p:grpSpPr>
          <a:xfrm>
            <a:off x="4701294" y="2818812"/>
            <a:ext cx="2721381" cy="3102798"/>
            <a:chOff x="0" y="0"/>
            <a:chExt cx="716742" cy="817198"/>
          </a:xfrm>
        </p:grpSpPr>
        <p:sp>
          <p:nvSpPr>
            <p:cNvPr id="6" name="Freeform 6"/>
            <p:cNvSpPr/>
            <p:nvPr/>
          </p:nvSpPr>
          <p:spPr>
            <a:xfrm>
              <a:off x="0" y="0"/>
              <a:ext cx="716742" cy="817198"/>
            </a:xfrm>
            <a:custGeom>
              <a:avLst/>
              <a:gdLst/>
              <a:ahLst/>
              <a:cxnLst/>
              <a:rect l="l" t="t" r="r" b="b"/>
              <a:pathLst>
                <a:path w="716742" h="817198">
                  <a:moveTo>
                    <a:pt x="0" y="0"/>
                  </a:moveTo>
                  <a:lnTo>
                    <a:pt x="716742" y="0"/>
                  </a:lnTo>
                  <a:lnTo>
                    <a:pt x="716742" y="817198"/>
                  </a:lnTo>
                  <a:lnTo>
                    <a:pt x="0" y="817198"/>
                  </a:lnTo>
                  <a:close/>
                </a:path>
              </a:pathLst>
            </a:custGeom>
            <a:solidFill>
              <a:srgbClr val="CE1126"/>
            </a:solidFill>
          </p:spPr>
          <p:txBody>
            <a:bodyPr/>
            <a:lstStyle/>
            <a:p>
              <a:endParaRPr lang="en-US"/>
            </a:p>
          </p:txBody>
        </p:sp>
        <p:sp>
          <p:nvSpPr>
            <p:cNvPr id="7" name="TextBox 7"/>
            <p:cNvSpPr txBox="1"/>
            <p:nvPr/>
          </p:nvSpPr>
          <p:spPr>
            <a:xfrm>
              <a:off x="0" y="0"/>
              <a:ext cx="716742" cy="817198"/>
            </a:xfrm>
            <a:prstGeom prst="rect">
              <a:avLst/>
            </a:prstGeom>
          </p:spPr>
          <p:txBody>
            <a:bodyPr lIns="50800" tIns="50800" rIns="50800" bIns="50800" rtlCol="0" anchor="ctr"/>
            <a:lstStyle/>
            <a:p>
              <a:pPr algn="ctr">
                <a:lnSpc>
                  <a:spcPts val="1800"/>
                </a:lnSpc>
              </a:pPr>
              <a:r>
                <a:rPr lang="en-US" sz="1500" b="1" spc="44">
                  <a:solidFill>
                    <a:srgbClr val="FFFFFF"/>
                  </a:solidFill>
                  <a:latin typeface="Playfair Display Bold"/>
                  <a:ea typeface="Playfair Display Bold"/>
                  <a:cs typeface="Playfair Display Bold"/>
                  <a:sym typeface="Playfair Display Bold"/>
                </a:rPr>
                <a:t>Dan Coberly</a:t>
              </a:r>
            </a:p>
            <a:p>
              <a:pPr algn="ctr">
                <a:lnSpc>
                  <a:spcPts val="1800"/>
                </a:lnSpc>
              </a:pPr>
              <a:r>
                <a:rPr lang="en-US" sz="1500" spc="44">
                  <a:solidFill>
                    <a:srgbClr val="FFFFFF"/>
                  </a:solidFill>
                  <a:latin typeface="Playfair Display"/>
                  <a:ea typeface="Playfair Display"/>
                  <a:cs typeface="Playfair Display"/>
                  <a:sym typeface="Playfair Display"/>
                </a:rPr>
                <a:t>Executive Officer</a:t>
              </a:r>
            </a:p>
          </p:txBody>
        </p:sp>
      </p:grpSp>
      <p:grpSp>
        <p:nvGrpSpPr>
          <p:cNvPr id="8" name="Group 8"/>
          <p:cNvGrpSpPr/>
          <p:nvPr/>
        </p:nvGrpSpPr>
        <p:grpSpPr>
          <a:xfrm>
            <a:off x="4701304" y="6102040"/>
            <a:ext cx="2743833" cy="3157639"/>
            <a:chOff x="0" y="0"/>
            <a:chExt cx="722656" cy="831641"/>
          </a:xfrm>
        </p:grpSpPr>
        <p:sp>
          <p:nvSpPr>
            <p:cNvPr id="9" name="Freeform 9"/>
            <p:cNvSpPr/>
            <p:nvPr/>
          </p:nvSpPr>
          <p:spPr>
            <a:xfrm>
              <a:off x="0" y="0"/>
              <a:ext cx="722656" cy="831641"/>
            </a:xfrm>
            <a:custGeom>
              <a:avLst/>
              <a:gdLst/>
              <a:ahLst/>
              <a:cxnLst/>
              <a:rect l="l" t="t" r="r" b="b"/>
              <a:pathLst>
                <a:path w="722656" h="831641">
                  <a:moveTo>
                    <a:pt x="0" y="0"/>
                  </a:moveTo>
                  <a:lnTo>
                    <a:pt x="722656" y="0"/>
                  </a:lnTo>
                  <a:lnTo>
                    <a:pt x="722656" y="831641"/>
                  </a:lnTo>
                  <a:lnTo>
                    <a:pt x="0" y="831641"/>
                  </a:lnTo>
                  <a:close/>
                </a:path>
              </a:pathLst>
            </a:custGeom>
            <a:solidFill>
              <a:srgbClr val="CE1126"/>
            </a:solidFill>
          </p:spPr>
          <p:txBody>
            <a:bodyPr/>
            <a:lstStyle/>
            <a:p>
              <a:endParaRPr lang="en-US"/>
            </a:p>
          </p:txBody>
        </p:sp>
        <p:sp>
          <p:nvSpPr>
            <p:cNvPr id="10" name="TextBox 10"/>
            <p:cNvSpPr txBox="1"/>
            <p:nvPr/>
          </p:nvSpPr>
          <p:spPr>
            <a:xfrm>
              <a:off x="0" y="0"/>
              <a:ext cx="722656" cy="831641"/>
            </a:xfrm>
            <a:prstGeom prst="rect">
              <a:avLst/>
            </a:prstGeom>
          </p:spPr>
          <p:txBody>
            <a:bodyPr lIns="50800" tIns="50800" rIns="50800" bIns="50800" rtlCol="0" anchor="ctr"/>
            <a:lstStyle/>
            <a:p>
              <a:pPr algn="ctr">
                <a:lnSpc>
                  <a:spcPts val="1800"/>
                </a:lnSpc>
              </a:pPr>
              <a:r>
                <a:rPr lang="en-US" sz="1500" b="1" spc="44">
                  <a:solidFill>
                    <a:srgbClr val="FFFFFF"/>
                  </a:solidFill>
                  <a:latin typeface="Playfair Display Bold"/>
                  <a:ea typeface="Playfair Display Bold"/>
                  <a:cs typeface="Playfair Display Bold"/>
                  <a:sym typeface="Playfair Display Bold"/>
                </a:rPr>
                <a:t>Joe Azzarello</a:t>
              </a:r>
            </a:p>
            <a:p>
              <a:pPr algn="ctr">
                <a:lnSpc>
                  <a:spcPts val="1800"/>
                </a:lnSpc>
              </a:pPr>
              <a:r>
                <a:rPr lang="en-US" sz="1500" spc="44">
                  <a:solidFill>
                    <a:srgbClr val="FFFFFF"/>
                  </a:solidFill>
                  <a:latin typeface="Playfair Display"/>
                  <a:ea typeface="Playfair Display"/>
                  <a:cs typeface="Playfair Display"/>
                  <a:sym typeface="Playfair Display"/>
                </a:rPr>
                <a:t>Director</a:t>
              </a:r>
            </a:p>
          </p:txBody>
        </p:sp>
      </p:grpSp>
      <p:grpSp>
        <p:nvGrpSpPr>
          <p:cNvPr id="11" name="Group 11"/>
          <p:cNvGrpSpPr/>
          <p:nvPr/>
        </p:nvGrpSpPr>
        <p:grpSpPr>
          <a:xfrm>
            <a:off x="1958339" y="2024110"/>
            <a:ext cx="1622604" cy="1622597"/>
            <a:chOff x="0" y="0"/>
            <a:chExt cx="6350000" cy="6349975"/>
          </a:xfrm>
        </p:grpSpPr>
        <p:sp>
          <p:nvSpPr>
            <p:cNvPr id="12" name="Freeform 1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t="-123" b="-123"/>
              </a:stretch>
            </a:blipFill>
          </p:spPr>
          <p:txBody>
            <a:bodyPr/>
            <a:lstStyle/>
            <a:p>
              <a:endParaRPr lang="en-US"/>
            </a:p>
          </p:txBody>
        </p:sp>
      </p:grpSp>
      <p:sp>
        <p:nvSpPr>
          <p:cNvPr id="13" name="AutoShape 13"/>
          <p:cNvSpPr/>
          <p:nvPr/>
        </p:nvSpPr>
        <p:spPr>
          <a:xfrm>
            <a:off x="4240744" y="6012098"/>
            <a:ext cx="460549" cy="0"/>
          </a:xfrm>
          <a:prstGeom prst="line">
            <a:avLst/>
          </a:prstGeom>
          <a:ln w="28575" cap="flat">
            <a:solidFill>
              <a:srgbClr val="9AB3D5"/>
            </a:solidFill>
            <a:prstDash val="solid"/>
            <a:headEnd type="none" w="sm" len="sm"/>
            <a:tailEnd type="oval" w="lg" len="lg"/>
          </a:ln>
        </p:spPr>
        <p:txBody>
          <a:bodyPr/>
          <a:lstStyle/>
          <a:p>
            <a:endParaRPr lang="en-US"/>
          </a:p>
        </p:txBody>
      </p:sp>
      <p:sp>
        <p:nvSpPr>
          <p:cNvPr id="14" name="AutoShape 14"/>
          <p:cNvSpPr/>
          <p:nvPr/>
        </p:nvSpPr>
        <p:spPr>
          <a:xfrm>
            <a:off x="7445137" y="7680859"/>
            <a:ext cx="725744" cy="0"/>
          </a:xfrm>
          <a:prstGeom prst="line">
            <a:avLst/>
          </a:prstGeom>
          <a:ln w="28575" cap="flat">
            <a:solidFill>
              <a:srgbClr val="18B6B4"/>
            </a:solidFill>
            <a:prstDash val="solid"/>
            <a:headEnd type="none" w="sm" len="sm"/>
            <a:tailEnd type="oval" w="lg" len="lg"/>
          </a:ln>
        </p:spPr>
        <p:txBody>
          <a:bodyPr/>
          <a:lstStyle/>
          <a:p>
            <a:endParaRPr lang="en-US"/>
          </a:p>
        </p:txBody>
      </p:sp>
      <p:grpSp>
        <p:nvGrpSpPr>
          <p:cNvPr id="15" name="Group 15"/>
          <p:cNvGrpSpPr/>
          <p:nvPr/>
        </p:nvGrpSpPr>
        <p:grpSpPr>
          <a:xfrm>
            <a:off x="8190047" y="2502732"/>
            <a:ext cx="2467939" cy="1361155"/>
            <a:chOff x="0" y="0"/>
            <a:chExt cx="722656" cy="398570"/>
          </a:xfrm>
        </p:grpSpPr>
        <p:sp>
          <p:nvSpPr>
            <p:cNvPr id="16" name="Freeform 16"/>
            <p:cNvSpPr/>
            <p:nvPr/>
          </p:nvSpPr>
          <p:spPr>
            <a:xfrm>
              <a:off x="0" y="0"/>
              <a:ext cx="722656" cy="398570"/>
            </a:xfrm>
            <a:custGeom>
              <a:avLst/>
              <a:gdLst/>
              <a:ahLst/>
              <a:cxnLst/>
              <a:rect l="l" t="t" r="r" b="b"/>
              <a:pathLst>
                <a:path w="722656" h="398570">
                  <a:moveTo>
                    <a:pt x="0" y="0"/>
                  </a:moveTo>
                  <a:lnTo>
                    <a:pt x="722656" y="0"/>
                  </a:lnTo>
                  <a:lnTo>
                    <a:pt x="722656" y="398570"/>
                  </a:lnTo>
                  <a:lnTo>
                    <a:pt x="0" y="398570"/>
                  </a:lnTo>
                  <a:close/>
                </a:path>
              </a:pathLst>
            </a:custGeom>
            <a:solidFill>
              <a:srgbClr val="9AB3D5"/>
            </a:solidFill>
          </p:spPr>
          <p:txBody>
            <a:bodyPr/>
            <a:lstStyle/>
            <a:p>
              <a:endParaRPr lang="en-US"/>
            </a:p>
          </p:txBody>
        </p:sp>
        <p:sp>
          <p:nvSpPr>
            <p:cNvPr id="17" name="TextBox 17"/>
            <p:cNvSpPr txBox="1"/>
            <p:nvPr/>
          </p:nvSpPr>
          <p:spPr>
            <a:xfrm>
              <a:off x="0" y="0"/>
              <a:ext cx="722656" cy="398570"/>
            </a:xfrm>
            <a:prstGeom prst="rect">
              <a:avLst/>
            </a:prstGeom>
          </p:spPr>
          <p:txBody>
            <a:bodyPr lIns="45692" tIns="45692" rIns="45692" bIns="45692" rtlCol="0" anchor="ctr"/>
            <a:lstStyle/>
            <a:p>
              <a:pPr algn="ctr">
                <a:lnSpc>
                  <a:spcPts val="1800"/>
                </a:lnSpc>
              </a:pPr>
              <a:r>
                <a:rPr lang="en-US" sz="1500" b="1" spc="45">
                  <a:solidFill>
                    <a:srgbClr val="232528"/>
                  </a:solidFill>
                  <a:latin typeface="Playfair Display Bold"/>
                  <a:ea typeface="Playfair Display Bold"/>
                  <a:cs typeface="Playfair Display Bold"/>
                  <a:sym typeface="Playfair Display Bold"/>
                </a:rPr>
                <a:t>Ross Arnold</a:t>
              </a:r>
            </a:p>
            <a:p>
              <a:pPr algn="ctr">
                <a:lnSpc>
                  <a:spcPts val="1800"/>
                </a:lnSpc>
              </a:pPr>
              <a:r>
                <a:rPr lang="en-US" sz="1500" spc="45">
                  <a:solidFill>
                    <a:srgbClr val="232528"/>
                  </a:solidFill>
                  <a:latin typeface="Playfair Display"/>
                  <a:ea typeface="Playfair Display"/>
                  <a:cs typeface="Playfair Display"/>
                  <a:sym typeface="Playfair Display"/>
                </a:rPr>
                <a:t>VP of Training</a:t>
              </a:r>
            </a:p>
          </p:txBody>
        </p:sp>
      </p:grpSp>
      <p:grpSp>
        <p:nvGrpSpPr>
          <p:cNvPr id="18" name="Group 18"/>
          <p:cNvGrpSpPr/>
          <p:nvPr/>
        </p:nvGrpSpPr>
        <p:grpSpPr>
          <a:xfrm>
            <a:off x="8198803" y="5453622"/>
            <a:ext cx="2459182" cy="1353645"/>
            <a:chOff x="0" y="0"/>
            <a:chExt cx="720092" cy="396371"/>
          </a:xfrm>
        </p:grpSpPr>
        <p:sp>
          <p:nvSpPr>
            <p:cNvPr id="19" name="Freeform 19"/>
            <p:cNvSpPr/>
            <p:nvPr/>
          </p:nvSpPr>
          <p:spPr>
            <a:xfrm>
              <a:off x="0" y="0"/>
              <a:ext cx="720092" cy="396371"/>
            </a:xfrm>
            <a:custGeom>
              <a:avLst/>
              <a:gdLst/>
              <a:ahLst/>
              <a:cxnLst/>
              <a:rect l="l" t="t" r="r" b="b"/>
              <a:pathLst>
                <a:path w="720092" h="396371">
                  <a:moveTo>
                    <a:pt x="0" y="0"/>
                  </a:moveTo>
                  <a:lnTo>
                    <a:pt x="720092" y="0"/>
                  </a:lnTo>
                  <a:lnTo>
                    <a:pt x="720092" y="396371"/>
                  </a:lnTo>
                  <a:lnTo>
                    <a:pt x="0" y="396371"/>
                  </a:lnTo>
                  <a:close/>
                </a:path>
              </a:pathLst>
            </a:custGeom>
            <a:solidFill>
              <a:srgbClr val="9AB3D5"/>
            </a:solidFill>
          </p:spPr>
          <p:txBody>
            <a:bodyPr/>
            <a:lstStyle/>
            <a:p>
              <a:endParaRPr lang="en-US"/>
            </a:p>
          </p:txBody>
        </p:sp>
        <p:sp>
          <p:nvSpPr>
            <p:cNvPr id="20" name="TextBox 20"/>
            <p:cNvSpPr txBox="1"/>
            <p:nvPr/>
          </p:nvSpPr>
          <p:spPr>
            <a:xfrm>
              <a:off x="0" y="0"/>
              <a:ext cx="720092" cy="396371"/>
            </a:xfrm>
            <a:prstGeom prst="rect">
              <a:avLst/>
            </a:prstGeom>
          </p:spPr>
          <p:txBody>
            <a:bodyPr lIns="45692" tIns="45692" rIns="45692" bIns="45692" rtlCol="0" anchor="ctr"/>
            <a:lstStyle/>
            <a:p>
              <a:pPr algn="ctr">
                <a:lnSpc>
                  <a:spcPts val="1800"/>
                </a:lnSpc>
              </a:pPr>
              <a:r>
                <a:rPr lang="en-US" sz="1500" b="1" spc="45">
                  <a:solidFill>
                    <a:srgbClr val="232528"/>
                  </a:solidFill>
                  <a:latin typeface="Playfair Display Bold"/>
                  <a:ea typeface="Playfair Display Bold"/>
                  <a:cs typeface="Playfair Display Bold"/>
                  <a:sym typeface="Playfair Display Bold"/>
                </a:rPr>
                <a:t>Michael Thompson</a:t>
              </a:r>
            </a:p>
            <a:p>
              <a:pPr algn="ctr">
                <a:lnSpc>
                  <a:spcPts val="1800"/>
                </a:lnSpc>
              </a:pPr>
              <a:r>
                <a:rPr lang="en-US" sz="1500" spc="45">
                  <a:solidFill>
                    <a:srgbClr val="232528"/>
                  </a:solidFill>
                  <a:latin typeface="Playfair Display"/>
                  <a:ea typeface="Playfair Display"/>
                  <a:cs typeface="Playfair Display"/>
                  <a:sym typeface="Playfair Display"/>
                </a:rPr>
                <a:t>VP of Membership</a:t>
              </a:r>
            </a:p>
          </p:txBody>
        </p:sp>
      </p:grpSp>
      <p:grpSp>
        <p:nvGrpSpPr>
          <p:cNvPr id="21" name="Group 21"/>
          <p:cNvGrpSpPr/>
          <p:nvPr/>
        </p:nvGrpSpPr>
        <p:grpSpPr>
          <a:xfrm>
            <a:off x="8190047" y="3975261"/>
            <a:ext cx="2467939" cy="1366987"/>
            <a:chOff x="0" y="0"/>
            <a:chExt cx="722656" cy="400278"/>
          </a:xfrm>
        </p:grpSpPr>
        <p:sp>
          <p:nvSpPr>
            <p:cNvPr id="22" name="Freeform 22"/>
            <p:cNvSpPr/>
            <p:nvPr/>
          </p:nvSpPr>
          <p:spPr>
            <a:xfrm>
              <a:off x="0" y="0"/>
              <a:ext cx="722656" cy="400278"/>
            </a:xfrm>
            <a:custGeom>
              <a:avLst/>
              <a:gdLst/>
              <a:ahLst/>
              <a:cxnLst/>
              <a:rect l="l" t="t" r="r" b="b"/>
              <a:pathLst>
                <a:path w="722656" h="400278">
                  <a:moveTo>
                    <a:pt x="0" y="0"/>
                  </a:moveTo>
                  <a:lnTo>
                    <a:pt x="722656" y="0"/>
                  </a:lnTo>
                  <a:lnTo>
                    <a:pt x="722656" y="400278"/>
                  </a:lnTo>
                  <a:lnTo>
                    <a:pt x="0" y="400278"/>
                  </a:lnTo>
                  <a:close/>
                </a:path>
              </a:pathLst>
            </a:custGeom>
            <a:solidFill>
              <a:srgbClr val="9AB3D5"/>
            </a:solidFill>
          </p:spPr>
          <p:txBody>
            <a:bodyPr/>
            <a:lstStyle/>
            <a:p>
              <a:endParaRPr lang="en-US"/>
            </a:p>
          </p:txBody>
        </p:sp>
        <p:sp>
          <p:nvSpPr>
            <p:cNvPr id="23" name="TextBox 23"/>
            <p:cNvSpPr txBox="1"/>
            <p:nvPr/>
          </p:nvSpPr>
          <p:spPr>
            <a:xfrm>
              <a:off x="0" y="0"/>
              <a:ext cx="722656" cy="400278"/>
            </a:xfrm>
            <a:prstGeom prst="rect">
              <a:avLst/>
            </a:prstGeom>
          </p:spPr>
          <p:txBody>
            <a:bodyPr lIns="45692" tIns="45692" rIns="45692" bIns="45692" rtlCol="0" anchor="ctr"/>
            <a:lstStyle/>
            <a:p>
              <a:pPr algn="ctr">
                <a:lnSpc>
                  <a:spcPts val="1800"/>
                </a:lnSpc>
              </a:pPr>
              <a:r>
                <a:rPr lang="en-US" sz="1500" b="1" spc="45">
                  <a:solidFill>
                    <a:srgbClr val="232528"/>
                  </a:solidFill>
                  <a:latin typeface="Playfair Display Bold"/>
                  <a:ea typeface="Playfair Display Bold"/>
                  <a:cs typeface="Playfair Display Bold"/>
                  <a:sym typeface="Playfair Display Bold"/>
                </a:rPr>
                <a:t>Trevor Bormann</a:t>
              </a:r>
            </a:p>
            <a:p>
              <a:pPr algn="ctr">
                <a:lnSpc>
                  <a:spcPts val="1800"/>
                </a:lnSpc>
              </a:pPr>
              <a:r>
                <a:rPr lang="en-US" sz="1500" spc="45">
                  <a:solidFill>
                    <a:srgbClr val="232528"/>
                  </a:solidFill>
                  <a:latin typeface="Playfair Display"/>
                  <a:ea typeface="Playfair Display"/>
                  <a:cs typeface="Playfair Display"/>
                  <a:sym typeface="Playfair Display"/>
                </a:rPr>
                <a:t>VP of Communications </a:t>
              </a:r>
            </a:p>
            <a:p>
              <a:pPr algn="ctr">
                <a:lnSpc>
                  <a:spcPts val="1800"/>
                </a:lnSpc>
              </a:pPr>
              <a:r>
                <a:rPr lang="en-US" sz="1500" spc="45">
                  <a:solidFill>
                    <a:srgbClr val="232528"/>
                  </a:solidFill>
                  <a:latin typeface="Playfair Display"/>
                  <a:ea typeface="Playfair Display"/>
                  <a:cs typeface="Playfair Display"/>
                  <a:sym typeface="Playfair Display"/>
                </a:rPr>
                <a:t>and Marketing </a:t>
              </a:r>
            </a:p>
          </p:txBody>
        </p:sp>
      </p:grpSp>
      <p:grpSp>
        <p:nvGrpSpPr>
          <p:cNvPr id="24" name="Group 24"/>
          <p:cNvGrpSpPr/>
          <p:nvPr/>
        </p:nvGrpSpPr>
        <p:grpSpPr>
          <a:xfrm>
            <a:off x="13622824" y="2502112"/>
            <a:ext cx="2467939" cy="1352587"/>
            <a:chOff x="0" y="0"/>
            <a:chExt cx="722656" cy="396061"/>
          </a:xfrm>
        </p:grpSpPr>
        <p:sp>
          <p:nvSpPr>
            <p:cNvPr id="25" name="Freeform 25"/>
            <p:cNvSpPr/>
            <p:nvPr/>
          </p:nvSpPr>
          <p:spPr>
            <a:xfrm>
              <a:off x="0" y="0"/>
              <a:ext cx="722656" cy="396061"/>
            </a:xfrm>
            <a:custGeom>
              <a:avLst/>
              <a:gdLst/>
              <a:ahLst/>
              <a:cxnLst/>
              <a:rect l="l" t="t" r="r" b="b"/>
              <a:pathLst>
                <a:path w="722656" h="396061">
                  <a:moveTo>
                    <a:pt x="0" y="0"/>
                  </a:moveTo>
                  <a:lnTo>
                    <a:pt x="722656" y="0"/>
                  </a:lnTo>
                  <a:lnTo>
                    <a:pt x="722656" y="396061"/>
                  </a:lnTo>
                  <a:lnTo>
                    <a:pt x="0" y="396061"/>
                  </a:lnTo>
                  <a:close/>
                </a:path>
              </a:pathLst>
            </a:custGeom>
            <a:solidFill>
              <a:srgbClr val="9AB3D5"/>
            </a:solidFill>
          </p:spPr>
          <p:txBody>
            <a:bodyPr/>
            <a:lstStyle/>
            <a:p>
              <a:endParaRPr lang="en-US"/>
            </a:p>
          </p:txBody>
        </p:sp>
        <p:sp>
          <p:nvSpPr>
            <p:cNvPr id="26" name="TextBox 26"/>
            <p:cNvSpPr txBox="1"/>
            <p:nvPr/>
          </p:nvSpPr>
          <p:spPr>
            <a:xfrm>
              <a:off x="0" y="0"/>
              <a:ext cx="722656" cy="396061"/>
            </a:xfrm>
            <a:prstGeom prst="rect">
              <a:avLst/>
            </a:prstGeom>
          </p:spPr>
          <p:txBody>
            <a:bodyPr lIns="45692" tIns="45692" rIns="45692" bIns="45692" rtlCol="0" anchor="ctr"/>
            <a:lstStyle/>
            <a:p>
              <a:pPr algn="ctr">
                <a:lnSpc>
                  <a:spcPts val="1800"/>
                </a:lnSpc>
              </a:pPr>
              <a:r>
                <a:rPr lang="en-US" sz="1500" b="1" spc="45">
                  <a:solidFill>
                    <a:srgbClr val="232528"/>
                  </a:solidFill>
                  <a:latin typeface="Playfair Display Bold"/>
                  <a:ea typeface="Playfair Display Bold"/>
                  <a:cs typeface="Playfair Display Bold"/>
                  <a:sym typeface="Playfair Display Bold"/>
                </a:rPr>
                <a:t>Glenn Adams </a:t>
              </a:r>
            </a:p>
            <a:p>
              <a:pPr algn="ctr">
                <a:lnSpc>
                  <a:spcPts val="1800"/>
                </a:lnSpc>
              </a:pPr>
              <a:r>
                <a:rPr lang="en-US" sz="1500" spc="45">
                  <a:solidFill>
                    <a:srgbClr val="232528"/>
                  </a:solidFill>
                  <a:latin typeface="Playfair Display"/>
                  <a:ea typeface="Playfair Display"/>
                  <a:cs typeface="Playfair Display"/>
                  <a:sym typeface="Playfair Display"/>
                </a:rPr>
                <a:t>VP of DESA/NOESA</a:t>
              </a:r>
            </a:p>
          </p:txBody>
        </p:sp>
      </p:grpSp>
      <p:sp>
        <p:nvSpPr>
          <p:cNvPr id="27" name="AutoShape 27"/>
          <p:cNvSpPr/>
          <p:nvPr/>
        </p:nvSpPr>
        <p:spPr>
          <a:xfrm>
            <a:off x="7445132" y="4658754"/>
            <a:ext cx="744915" cy="0"/>
          </a:xfrm>
          <a:prstGeom prst="line">
            <a:avLst/>
          </a:prstGeom>
          <a:ln w="28575" cap="flat">
            <a:solidFill>
              <a:srgbClr val="18B6B4"/>
            </a:solidFill>
            <a:prstDash val="solid"/>
            <a:headEnd type="none" w="sm" len="sm"/>
            <a:tailEnd type="oval" w="lg" len="lg"/>
          </a:ln>
        </p:spPr>
        <p:txBody>
          <a:bodyPr/>
          <a:lstStyle/>
          <a:p>
            <a:endParaRPr lang="en-US"/>
          </a:p>
        </p:txBody>
      </p:sp>
      <p:grpSp>
        <p:nvGrpSpPr>
          <p:cNvPr id="28" name="Group 28"/>
          <p:cNvGrpSpPr/>
          <p:nvPr/>
        </p:nvGrpSpPr>
        <p:grpSpPr>
          <a:xfrm>
            <a:off x="10906436" y="2502112"/>
            <a:ext cx="2467939" cy="1361155"/>
            <a:chOff x="0" y="0"/>
            <a:chExt cx="722656" cy="398570"/>
          </a:xfrm>
        </p:grpSpPr>
        <p:sp>
          <p:nvSpPr>
            <p:cNvPr id="29" name="Freeform 29"/>
            <p:cNvSpPr/>
            <p:nvPr/>
          </p:nvSpPr>
          <p:spPr>
            <a:xfrm>
              <a:off x="0" y="0"/>
              <a:ext cx="722656" cy="398570"/>
            </a:xfrm>
            <a:custGeom>
              <a:avLst/>
              <a:gdLst/>
              <a:ahLst/>
              <a:cxnLst/>
              <a:rect l="l" t="t" r="r" b="b"/>
              <a:pathLst>
                <a:path w="722656" h="398570">
                  <a:moveTo>
                    <a:pt x="0" y="0"/>
                  </a:moveTo>
                  <a:lnTo>
                    <a:pt x="722656" y="0"/>
                  </a:lnTo>
                  <a:lnTo>
                    <a:pt x="722656" y="398570"/>
                  </a:lnTo>
                  <a:lnTo>
                    <a:pt x="0" y="398570"/>
                  </a:lnTo>
                  <a:close/>
                </a:path>
              </a:pathLst>
            </a:custGeom>
            <a:solidFill>
              <a:srgbClr val="9AB3D5"/>
            </a:solidFill>
          </p:spPr>
          <p:txBody>
            <a:bodyPr/>
            <a:lstStyle/>
            <a:p>
              <a:endParaRPr lang="en-US"/>
            </a:p>
          </p:txBody>
        </p:sp>
        <p:sp>
          <p:nvSpPr>
            <p:cNvPr id="30" name="TextBox 30"/>
            <p:cNvSpPr txBox="1"/>
            <p:nvPr/>
          </p:nvSpPr>
          <p:spPr>
            <a:xfrm>
              <a:off x="0" y="0"/>
              <a:ext cx="722656" cy="398570"/>
            </a:xfrm>
            <a:prstGeom prst="rect">
              <a:avLst/>
            </a:prstGeom>
          </p:spPr>
          <p:txBody>
            <a:bodyPr lIns="45692" tIns="45692" rIns="45692" bIns="45692" rtlCol="0" anchor="ctr"/>
            <a:lstStyle/>
            <a:p>
              <a:pPr algn="ctr">
                <a:lnSpc>
                  <a:spcPts val="1800"/>
                </a:lnSpc>
              </a:pPr>
              <a:r>
                <a:rPr lang="en-US" sz="1500" b="1" spc="45">
                  <a:solidFill>
                    <a:srgbClr val="232528"/>
                  </a:solidFill>
                  <a:latin typeface="Playfair Display Bold"/>
                  <a:ea typeface="Playfair Display Bold"/>
                  <a:cs typeface="Playfair Display Bold"/>
                  <a:sym typeface="Playfair Display Bold"/>
                </a:rPr>
                <a:t>Joe Weingarten</a:t>
              </a:r>
            </a:p>
            <a:p>
              <a:pPr algn="ctr">
                <a:lnSpc>
                  <a:spcPts val="1800"/>
                </a:lnSpc>
              </a:pPr>
              <a:r>
                <a:rPr lang="en-US" sz="1500" spc="45">
                  <a:solidFill>
                    <a:srgbClr val="232528"/>
                  </a:solidFill>
                  <a:latin typeface="Playfair Display"/>
                  <a:ea typeface="Playfair Display"/>
                  <a:cs typeface="Playfair Display"/>
                  <a:sym typeface="Playfair Display"/>
                </a:rPr>
                <a:t>VP of Awards and Recognition</a:t>
              </a:r>
            </a:p>
          </p:txBody>
        </p:sp>
      </p:grpSp>
      <p:grpSp>
        <p:nvGrpSpPr>
          <p:cNvPr id="31" name="Group 31"/>
          <p:cNvGrpSpPr/>
          <p:nvPr/>
        </p:nvGrpSpPr>
        <p:grpSpPr>
          <a:xfrm>
            <a:off x="10915192" y="5453622"/>
            <a:ext cx="2459182" cy="1353645"/>
            <a:chOff x="0" y="0"/>
            <a:chExt cx="720092" cy="396371"/>
          </a:xfrm>
        </p:grpSpPr>
        <p:sp>
          <p:nvSpPr>
            <p:cNvPr id="32" name="Freeform 32"/>
            <p:cNvSpPr/>
            <p:nvPr/>
          </p:nvSpPr>
          <p:spPr>
            <a:xfrm>
              <a:off x="0" y="0"/>
              <a:ext cx="720092" cy="396371"/>
            </a:xfrm>
            <a:custGeom>
              <a:avLst/>
              <a:gdLst/>
              <a:ahLst/>
              <a:cxnLst/>
              <a:rect l="l" t="t" r="r" b="b"/>
              <a:pathLst>
                <a:path w="720092" h="396371">
                  <a:moveTo>
                    <a:pt x="0" y="0"/>
                  </a:moveTo>
                  <a:lnTo>
                    <a:pt x="720092" y="0"/>
                  </a:lnTo>
                  <a:lnTo>
                    <a:pt x="720092" y="396371"/>
                  </a:lnTo>
                  <a:lnTo>
                    <a:pt x="0" y="396371"/>
                  </a:lnTo>
                  <a:close/>
                </a:path>
              </a:pathLst>
            </a:custGeom>
            <a:solidFill>
              <a:srgbClr val="9AB3D5"/>
            </a:solidFill>
          </p:spPr>
          <p:txBody>
            <a:bodyPr/>
            <a:lstStyle/>
            <a:p>
              <a:endParaRPr lang="en-US"/>
            </a:p>
          </p:txBody>
        </p:sp>
        <p:sp>
          <p:nvSpPr>
            <p:cNvPr id="33" name="TextBox 33"/>
            <p:cNvSpPr txBox="1"/>
            <p:nvPr/>
          </p:nvSpPr>
          <p:spPr>
            <a:xfrm>
              <a:off x="0" y="0"/>
              <a:ext cx="720092" cy="396371"/>
            </a:xfrm>
            <a:prstGeom prst="rect">
              <a:avLst/>
            </a:prstGeom>
          </p:spPr>
          <p:txBody>
            <a:bodyPr lIns="45692" tIns="45692" rIns="45692" bIns="45692" rtlCol="0" anchor="ctr"/>
            <a:lstStyle/>
            <a:p>
              <a:pPr algn="ctr">
                <a:lnSpc>
                  <a:spcPts val="1800"/>
                </a:lnSpc>
              </a:pPr>
              <a:r>
                <a:rPr lang="en-US" sz="1500" b="1" spc="45">
                  <a:solidFill>
                    <a:srgbClr val="232528"/>
                  </a:solidFill>
                  <a:latin typeface="Playfair Display Bold"/>
                  <a:ea typeface="Playfair Display Bold"/>
                  <a:cs typeface="Playfair Display Bold"/>
                  <a:sym typeface="Playfair Display Bold"/>
                </a:rPr>
                <a:t>David Ehrlich</a:t>
              </a:r>
            </a:p>
            <a:p>
              <a:pPr algn="ctr">
                <a:lnSpc>
                  <a:spcPts val="1800"/>
                </a:lnSpc>
              </a:pPr>
              <a:r>
                <a:rPr lang="en-US" sz="1500" spc="45">
                  <a:solidFill>
                    <a:srgbClr val="232528"/>
                  </a:solidFill>
                  <a:latin typeface="Playfair Display"/>
                  <a:ea typeface="Playfair Display"/>
                  <a:cs typeface="Playfair Display"/>
                  <a:sym typeface="Playfair Display"/>
                </a:rPr>
                <a:t>VP of Finance and Scholarships</a:t>
              </a:r>
            </a:p>
          </p:txBody>
        </p:sp>
      </p:grpSp>
      <p:grpSp>
        <p:nvGrpSpPr>
          <p:cNvPr id="34" name="Group 34"/>
          <p:cNvGrpSpPr/>
          <p:nvPr/>
        </p:nvGrpSpPr>
        <p:grpSpPr>
          <a:xfrm>
            <a:off x="10906436" y="3975261"/>
            <a:ext cx="2467939" cy="1366987"/>
            <a:chOff x="0" y="0"/>
            <a:chExt cx="722656" cy="400278"/>
          </a:xfrm>
        </p:grpSpPr>
        <p:sp>
          <p:nvSpPr>
            <p:cNvPr id="35" name="Freeform 35"/>
            <p:cNvSpPr/>
            <p:nvPr/>
          </p:nvSpPr>
          <p:spPr>
            <a:xfrm>
              <a:off x="0" y="0"/>
              <a:ext cx="722656" cy="400278"/>
            </a:xfrm>
            <a:custGeom>
              <a:avLst/>
              <a:gdLst/>
              <a:ahLst/>
              <a:cxnLst/>
              <a:rect l="l" t="t" r="r" b="b"/>
              <a:pathLst>
                <a:path w="722656" h="400278">
                  <a:moveTo>
                    <a:pt x="0" y="0"/>
                  </a:moveTo>
                  <a:lnTo>
                    <a:pt x="722656" y="0"/>
                  </a:lnTo>
                  <a:lnTo>
                    <a:pt x="722656" y="400278"/>
                  </a:lnTo>
                  <a:lnTo>
                    <a:pt x="0" y="400278"/>
                  </a:lnTo>
                  <a:close/>
                </a:path>
              </a:pathLst>
            </a:custGeom>
            <a:solidFill>
              <a:srgbClr val="9AB3D5"/>
            </a:solidFill>
          </p:spPr>
          <p:txBody>
            <a:bodyPr/>
            <a:lstStyle/>
            <a:p>
              <a:endParaRPr lang="en-US"/>
            </a:p>
          </p:txBody>
        </p:sp>
        <p:sp>
          <p:nvSpPr>
            <p:cNvPr id="36" name="TextBox 36"/>
            <p:cNvSpPr txBox="1"/>
            <p:nvPr/>
          </p:nvSpPr>
          <p:spPr>
            <a:xfrm>
              <a:off x="0" y="0"/>
              <a:ext cx="722656" cy="400278"/>
            </a:xfrm>
            <a:prstGeom prst="rect">
              <a:avLst/>
            </a:prstGeom>
          </p:spPr>
          <p:txBody>
            <a:bodyPr lIns="45692" tIns="45692" rIns="45692" bIns="45692" rtlCol="0" anchor="ctr"/>
            <a:lstStyle/>
            <a:p>
              <a:pPr algn="ctr">
                <a:lnSpc>
                  <a:spcPts val="1800"/>
                </a:lnSpc>
              </a:pPr>
              <a:r>
                <a:rPr lang="en-US" sz="1500" b="1" spc="45">
                  <a:solidFill>
                    <a:srgbClr val="232528"/>
                  </a:solidFill>
                  <a:latin typeface="Playfair Display Bold"/>
                  <a:ea typeface="Playfair Display Bold"/>
                  <a:cs typeface="Playfair Display Bold"/>
                  <a:sym typeface="Playfair Display Bold"/>
                </a:rPr>
                <a:t>Todd Plotner</a:t>
              </a:r>
            </a:p>
            <a:p>
              <a:pPr algn="ctr">
                <a:lnSpc>
                  <a:spcPts val="1800"/>
                </a:lnSpc>
              </a:pPr>
              <a:r>
                <a:rPr lang="en-US" sz="1500" spc="45">
                  <a:solidFill>
                    <a:srgbClr val="232528"/>
                  </a:solidFill>
                  <a:latin typeface="Playfair Display"/>
                  <a:ea typeface="Playfair Display"/>
                  <a:cs typeface="Playfair Display"/>
                  <a:sym typeface="Playfair Display"/>
                </a:rPr>
                <a:t>VP of Special and National Events </a:t>
              </a:r>
            </a:p>
          </p:txBody>
        </p:sp>
      </p:grpSp>
      <p:grpSp>
        <p:nvGrpSpPr>
          <p:cNvPr id="37" name="Group 37"/>
          <p:cNvGrpSpPr/>
          <p:nvPr/>
        </p:nvGrpSpPr>
        <p:grpSpPr>
          <a:xfrm>
            <a:off x="13622824" y="3975261"/>
            <a:ext cx="2467939" cy="1352587"/>
            <a:chOff x="0" y="0"/>
            <a:chExt cx="722656" cy="396061"/>
          </a:xfrm>
        </p:grpSpPr>
        <p:sp>
          <p:nvSpPr>
            <p:cNvPr id="38" name="Freeform 38"/>
            <p:cNvSpPr/>
            <p:nvPr/>
          </p:nvSpPr>
          <p:spPr>
            <a:xfrm>
              <a:off x="0" y="0"/>
              <a:ext cx="722656" cy="396061"/>
            </a:xfrm>
            <a:custGeom>
              <a:avLst/>
              <a:gdLst/>
              <a:ahLst/>
              <a:cxnLst/>
              <a:rect l="l" t="t" r="r" b="b"/>
              <a:pathLst>
                <a:path w="722656" h="396061">
                  <a:moveTo>
                    <a:pt x="0" y="0"/>
                  </a:moveTo>
                  <a:lnTo>
                    <a:pt x="722656" y="0"/>
                  </a:lnTo>
                  <a:lnTo>
                    <a:pt x="722656" y="396061"/>
                  </a:lnTo>
                  <a:lnTo>
                    <a:pt x="0" y="396061"/>
                  </a:lnTo>
                  <a:close/>
                </a:path>
              </a:pathLst>
            </a:custGeom>
            <a:solidFill>
              <a:srgbClr val="9AB3D5"/>
            </a:solidFill>
          </p:spPr>
          <p:txBody>
            <a:bodyPr/>
            <a:lstStyle/>
            <a:p>
              <a:endParaRPr lang="en-US"/>
            </a:p>
          </p:txBody>
        </p:sp>
        <p:sp>
          <p:nvSpPr>
            <p:cNvPr id="39" name="TextBox 39"/>
            <p:cNvSpPr txBox="1"/>
            <p:nvPr/>
          </p:nvSpPr>
          <p:spPr>
            <a:xfrm>
              <a:off x="0" y="0"/>
              <a:ext cx="722656" cy="396061"/>
            </a:xfrm>
            <a:prstGeom prst="rect">
              <a:avLst/>
            </a:prstGeom>
          </p:spPr>
          <p:txBody>
            <a:bodyPr lIns="45692" tIns="45692" rIns="45692" bIns="45692" rtlCol="0" anchor="ctr"/>
            <a:lstStyle/>
            <a:p>
              <a:pPr algn="ctr">
                <a:lnSpc>
                  <a:spcPts val="1800"/>
                </a:lnSpc>
              </a:pPr>
              <a:r>
                <a:rPr lang="en-US" sz="1500" b="1" spc="45">
                  <a:solidFill>
                    <a:srgbClr val="232528"/>
                  </a:solidFill>
                  <a:latin typeface="Playfair Display Bold"/>
                  <a:ea typeface="Playfair Display Bold"/>
                  <a:cs typeface="Playfair Display Bold"/>
                  <a:sym typeface="Playfair Display Bold"/>
                </a:rPr>
                <a:t>Frank D. Tsuru</a:t>
              </a:r>
            </a:p>
            <a:p>
              <a:pPr algn="ctr">
                <a:lnSpc>
                  <a:spcPts val="1800"/>
                </a:lnSpc>
              </a:pPr>
              <a:r>
                <a:rPr lang="en-US" sz="1500" spc="45">
                  <a:solidFill>
                    <a:srgbClr val="232528"/>
                  </a:solidFill>
                  <a:latin typeface="Playfair Display"/>
                  <a:ea typeface="Playfair Display"/>
                  <a:cs typeface="Playfair Display"/>
                  <a:sym typeface="Playfair Display"/>
                </a:rPr>
                <a:t>NESA Immediate Past President</a:t>
              </a:r>
            </a:p>
          </p:txBody>
        </p:sp>
      </p:grpSp>
      <p:grpSp>
        <p:nvGrpSpPr>
          <p:cNvPr id="40" name="Group 40"/>
          <p:cNvGrpSpPr/>
          <p:nvPr/>
        </p:nvGrpSpPr>
        <p:grpSpPr>
          <a:xfrm>
            <a:off x="13622824" y="5454679"/>
            <a:ext cx="2467939" cy="1352587"/>
            <a:chOff x="0" y="0"/>
            <a:chExt cx="722656" cy="396061"/>
          </a:xfrm>
        </p:grpSpPr>
        <p:sp>
          <p:nvSpPr>
            <p:cNvPr id="41" name="Freeform 41"/>
            <p:cNvSpPr/>
            <p:nvPr/>
          </p:nvSpPr>
          <p:spPr>
            <a:xfrm>
              <a:off x="0" y="0"/>
              <a:ext cx="722656" cy="396061"/>
            </a:xfrm>
            <a:custGeom>
              <a:avLst/>
              <a:gdLst/>
              <a:ahLst/>
              <a:cxnLst/>
              <a:rect l="l" t="t" r="r" b="b"/>
              <a:pathLst>
                <a:path w="722656" h="396061">
                  <a:moveTo>
                    <a:pt x="0" y="0"/>
                  </a:moveTo>
                  <a:lnTo>
                    <a:pt x="722656" y="0"/>
                  </a:lnTo>
                  <a:lnTo>
                    <a:pt x="722656" y="396061"/>
                  </a:lnTo>
                  <a:lnTo>
                    <a:pt x="0" y="396061"/>
                  </a:lnTo>
                  <a:close/>
                </a:path>
              </a:pathLst>
            </a:custGeom>
            <a:solidFill>
              <a:srgbClr val="9AB3D5"/>
            </a:solidFill>
          </p:spPr>
          <p:txBody>
            <a:bodyPr/>
            <a:lstStyle/>
            <a:p>
              <a:endParaRPr lang="en-US"/>
            </a:p>
          </p:txBody>
        </p:sp>
        <p:sp>
          <p:nvSpPr>
            <p:cNvPr id="42" name="TextBox 42"/>
            <p:cNvSpPr txBox="1"/>
            <p:nvPr/>
          </p:nvSpPr>
          <p:spPr>
            <a:xfrm>
              <a:off x="0" y="0"/>
              <a:ext cx="722656" cy="396061"/>
            </a:xfrm>
            <a:prstGeom prst="rect">
              <a:avLst/>
            </a:prstGeom>
          </p:spPr>
          <p:txBody>
            <a:bodyPr lIns="45692" tIns="45692" rIns="45692" bIns="45692" rtlCol="0" anchor="ctr"/>
            <a:lstStyle/>
            <a:p>
              <a:pPr algn="ctr">
                <a:lnSpc>
                  <a:spcPts val="1800"/>
                </a:lnSpc>
              </a:pPr>
              <a:r>
                <a:rPr lang="en-US" sz="1500" b="1" spc="45">
                  <a:solidFill>
                    <a:srgbClr val="232528"/>
                  </a:solidFill>
                  <a:latin typeface="Playfair Display Bold"/>
                  <a:ea typeface="Playfair Display Bold"/>
                  <a:cs typeface="Playfair Display Bold"/>
                  <a:sym typeface="Playfair Display Bold"/>
                </a:rPr>
                <a:t>Bruce Hamous</a:t>
              </a:r>
            </a:p>
            <a:p>
              <a:pPr algn="ctr">
                <a:lnSpc>
                  <a:spcPts val="1800"/>
                </a:lnSpc>
              </a:pPr>
              <a:r>
                <a:rPr lang="en-US" sz="1500" spc="45">
                  <a:solidFill>
                    <a:srgbClr val="232528"/>
                  </a:solidFill>
                  <a:latin typeface="Playfair Display"/>
                  <a:ea typeface="Playfair Display"/>
                  <a:cs typeface="Playfair Display"/>
                  <a:sym typeface="Playfair Display"/>
                </a:rPr>
                <a:t>VP of Retail Operations</a:t>
              </a:r>
            </a:p>
          </p:txBody>
        </p:sp>
      </p:grpSp>
      <p:grpSp>
        <p:nvGrpSpPr>
          <p:cNvPr id="43" name="Group 43"/>
          <p:cNvGrpSpPr/>
          <p:nvPr/>
        </p:nvGrpSpPr>
        <p:grpSpPr>
          <a:xfrm>
            <a:off x="8198803" y="7004036"/>
            <a:ext cx="2459182" cy="1353645"/>
            <a:chOff x="0" y="0"/>
            <a:chExt cx="720092" cy="396371"/>
          </a:xfrm>
        </p:grpSpPr>
        <p:sp>
          <p:nvSpPr>
            <p:cNvPr id="44" name="Freeform 44"/>
            <p:cNvSpPr/>
            <p:nvPr/>
          </p:nvSpPr>
          <p:spPr>
            <a:xfrm>
              <a:off x="0" y="0"/>
              <a:ext cx="720092" cy="396371"/>
            </a:xfrm>
            <a:custGeom>
              <a:avLst/>
              <a:gdLst/>
              <a:ahLst/>
              <a:cxnLst/>
              <a:rect l="l" t="t" r="r" b="b"/>
              <a:pathLst>
                <a:path w="720092" h="396371">
                  <a:moveTo>
                    <a:pt x="0" y="0"/>
                  </a:moveTo>
                  <a:lnTo>
                    <a:pt x="720092" y="0"/>
                  </a:lnTo>
                  <a:lnTo>
                    <a:pt x="720092" y="396371"/>
                  </a:lnTo>
                  <a:lnTo>
                    <a:pt x="0" y="396371"/>
                  </a:lnTo>
                  <a:close/>
                </a:path>
              </a:pathLst>
            </a:custGeom>
            <a:solidFill>
              <a:srgbClr val="9AB3D5"/>
            </a:solidFill>
          </p:spPr>
          <p:txBody>
            <a:bodyPr/>
            <a:lstStyle/>
            <a:p>
              <a:endParaRPr lang="en-US"/>
            </a:p>
          </p:txBody>
        </p:sp>
        <p:sp>
          <p:nvSpPr>
            <p:cNvPr id="45" name="TextBox 45"/>
            <p:cNvSpPr txBox="1"/>
            <p:nvPr/>
          </p:nvSpPr>
          <p:spPr>
            <a:xfrm>
              <a:off x="0" y="0"/>
              <a:ext cx="720092" cy="396371"/>
            </a:xfrm>
            <a:prstGeom prst="rect">
              <a:avLst/>
            </a:prstGeom>
          </p:spPr>
          <p:txBody>
            <a:bodyPr lIns="45692" tIns="45692" rIns="45692" bIns="45692" rtlCol="0" anchor="ctr"/>
            <a:lstStyle/>
            <a:p>
              <a:pPr algn="ctr">
                <a:lnSpc>
                  <a:spcPts val="1800"/>
                </a:lnSpc>
              </a:pPr>
              <a:r>
                <a:rPr lang="en-US" sz="1500" b="1" spc="45">
                  <a:solidFill>
                    <a:srgbClr val="232528"/>
                  </a:solidFill>
                  <a:latin typeface="Playfair Display Bold"/>
                  <a:ea typeface="Playfair Display Bold"/>
                  <a:cs typeface="Playfair Display Bold"/>
                  <a:sym typeface="Playfair Display Bold"/>
                </a:rPr>
                <a:t>Matthew Wallace</a:t>
              </a:r>
            </a:p>
            <a:p>
              <a:pPr algn="ctr">
                <a:lnSpc>
                  <a:spcPts val="1800"/>
                </a:lnSpc>
              </a:pPr>
              <a:r>
                <a:rPr lang="en-US" sz="1500" spc="45">
                  <a:solidFill>
                    <a:srgbClr val="232528"/>
                  </a:solidFill>
                  <a:latin typeface="Playfair Display"/>
                  <a:ea typeface="Playfair Display"/>
                  <a:cs typeface="Playfair Display"/>
                  <a:sym typeface="Playfair Display"/>
                </a:rPr>
                <a:t>Program Manager</a:t>
              </a:r>
            </a:p>
          </p:txBody>
        </p:sp>
      </p:grpSp>
      <p:grpSp>
        <p:nvGrpSpPr>
          <p:cNvPr id="46" name="Group 46"/>
          <p:cNvGrpSpPr/>
          <p:nvPr/>
        </p:nvGrpSpPr>
        <p:grpSpPr>
          <a:xfrm>
            <a:off x="10915192" y="7004036"/>
            <a:ext cx="2459182" cy="1353645"/>
            <a:chOff x="0" y="0"/>
            <a:chExt cx="720092" cy="396371"/>
          </a:xfrm>
        </p:grpSpPr>
        <p:sp>
          <p:nvSpPr>
            <p:cNvPr id="47" name="Freeform 47"/>
            <p:cNvSpPr/>
            <p:nvPr/>
          </p:nvSpPr>
          <p:spPr>
            <a:xfrm>
              <a:off x="0" y="0"/>
              <a:ext cx="720092" cy="396371"/>
            </a:xfrm>
            <a:custGeom>
              <a:avLst/>
              <a:gdLst/>
              <a:ahLst/>
              <a:cxnLst/>
              <a:rect l="l" t="t" r="r" b="b"/>
              <a:pathLst>
                <a:path w="720092" h="396371">
                  <a:moveTo>
                    <a:pt x="0" y="0"/>
                  </a:moveTo>
                  <a:lnTo>
                    <a:pt x="720092" y="0"/>
                  </a:lnTo>
                  <a:lnTo>
                    <a:pt x="720092" y="396371"/>
                  </a:lnTo>
                  <a:lnTo>
                    <a:pt x="0" y="396371"/>
                  </a:lnTo>
                  <a:close/>
                </a:path>
              </a:pathLst>
            </a:custGeom>
            <a:solidFill>
              <a:srgbClr val="9AB3D5"/>
            </a:solidFill>
          </p:spPr>
          <p:txBody>
            <a:bodyPr/>
            <a:lstStyle/>
            <a:p>
              <a:endParaRPr lang="en-US"/>
            </a:p>
          </p:txBody>
        </p:sp>
        <p:sp>
          <p:nvSpPr>
            <p:cNvPr id="48" name="TextBox 48"/>
            <p:cNvSpPr txBox="1"/>
            <p:nvPr/>
          </p:nvSpPr>
          <p:spPr>
            <a:xfrm>
              <a:off x="0" y="0"/>
              <a:ext cx="720092" cy="396371"/>
            </a:xfrm>
            <a:prstGeom prst="rect">
              <a:avLst/>
            </a:prstGeom>
          </p:spPr>
          <p:txBody>
            <a:bodyPr lIns="45692" tIns="45692" rIns="45692" bIns="45692" rtlCol="0" anchor="ctr"/>
            <a:lstStyle/>
            <a:p>
              <a:pPr algn="ctr">
                <a:lnSpc>
                  <a:spcPts val="1800"/>
                </a:lnSpc>
              </a:pPr>
              <a:r>
                <a:rPr lang="en-US" sz="1500" b="1" spc="45">
                  <a:solidFill>
                    <a:srgbClr val="232528"/>
                  </a:solidFill>
                  <a:latin typeface="Playfair Display Bold"/>
                  <a:ea typeface="Playfair Display Bold"/>
                  <a:cs typeface="Playfair Display Bold"/>
                  <a:sym typeface="Playfair Display Bold"/>
                </a:rPr>
                <a:t>Kendra Tidwell</a:t>
              </a:r>
            </a:p>
            <a:p>
              <a:pPr algn="ctr">
                <a:lnSpc>
                  <a:spcPts val="1800"/>
                </a:lnSpc>
              </a:pPr>
              <a:r>
                <a:rPr lang="en-US" sz="1500" spc="45">
                  <a:solidFill>
                    <a:srgbClr val="232528"/>
                  </a:solidFill>
                  <a:latin typeface="Playfair Display"/>
                  <a:ea typeface="Playfair Display"/>
                  <a:cs typeface="Playfair Display"/>
                  <a:sym typeface="Playfair Display"/>
                </a:rPr>
                <a:t>Sr. Digital Campaign Specialist</a:t>
              </a:r>
            </a:p>
          </p:txBody>
        </p:sp>
      </p:grpSp>
      <p:grpSp>
        <p:nvGrpSpPr>
          <p:cNvPr id="49" name="Group 49"/>
          <p:cNvGrpSpPr/>
          <p:nvPr/>
        </p:nvGrpSpPr>
        <p:grpSpPr>
          <a:xfrm>
            <a:off x="13622824" y="7005094"/>
            <a:ext cx="2467939" cy="1352587"/>
            <a:chOff x="0" y="0"/>
            <a:chExt cx="722656" cy="396061"/>
          </a:xfrm>
        </p:grpSpPr>
        <p:sp>
          <p:nvSpPr>
            <p:cNvPr id="50" name="Freeform 50"/>
            <p:cNvSpPr/>
            <p:nvPr/>
          </p:nvSpPr>
          <p:spPr>
            <a:xfrm>
              <a:off x="0" y="0"/>
              <a:ext cx="722656" cy="396061"/>
            </a:xfrm>
            <a:custGeom>
              <a:avLst/>
              <a:gdLst/>
              <a:ahLst/>
              <a:cxnLst/>
              <a:rect l="l" t="t" r="r" b="b"/>
              <a:pathLst>
                <a:path w="722656" h="396061">
                  <a:moveTo>
                    <a:pt x="0" y="0"/>
                  </a:moveTo>
                  <a:lnTo>
                    <a:pt x="722656" y="0"/>
                  </a:lnTo>
                  <a:lnTo>
                    <a:pt x="722656" y="396061"/>
                  </a:lnTo>
                  <a:lnTo>
                    <a:pt x="0" y="396061"/>
                  </a:lnTo>
                  <a:close/>
                </a:path>
              </a:pathLst>
            </a:custGeom>
            <a:solidFill>
              <a:srgbClr val="9AB3D5"/>
            </a:solidFill>
          </p:spPr>
          <p:txBody>
            <a:bodyPr/>
            <a:lstStyle/>
            <a:p>
              <a:endParaRPr lang="en-US"/>
            </a:p>
          </p:txBody>
        </p:sp>
        <p:sp>
          <p:nvSpPr>
            <p:cNvPr id="51" name="TextBox 51"/>
            <p:cNvSpPr txBox="1"/>
            <p:nvPr/>
          </p:nvSpPr>
          <p:spPr>
            <a:xfrm>
              <a:off x="0" y="0"/>
              <a:ext cx="722656" cy="396061"/>
            </a:xfrm>
            <a:prstGeom prst="rect">
              <a:avLst/>
            </a:prstGeom>
          </p:spPr>
          <p:txBody>
            <a:bodyPr lIns="45692" tIns="45692" rIns="45692" bIns="45692" rtlCol="0" anchor="ctr"/>
            <a:lstStyle/>
            <a:p>
              <a:pPr algn="ctr">
                <a:lnSpc>
                  <a:spcPts val="1800"/>
                </a:lnSpc>
              </a:pPr>
              <a:r>
                <a:rPr lang="en-US" sz="1500" b="1" spc="45">
                  <a:solidFill>
                    <a:srgbClr val="232528"/>
                  </a:solidFill>
                  <a:latin typeface="Playfair Display Bold"/>
                  <a:ea typeface="Playfair Display Bold"/>
                  <a:cs typeface="Playfair Display Bold"/>
                  <a:sym typeface="Playfair Display Bold"/>
                </a:rPr>
                <a:t>Kaleigh Watkins</a:t>
              </a:r>
            </a:p>
            <a:p>
              <a:pPr algn="ctr">
                <a:lnSpc>
                  <a:spcPts val="1800"/>
                </a:lnSpc>
              </a:pPr>
              <a:r>
                <a:rPr lang="en-US" sz="1500" spc="45">
                  <a:solidFill>
                    <a:srgbClr val="232528"/>
                  </a:solidFill>
                  <a:latin typeface="Playfair Display"/>
                  <a:ea typeface="Playfair Display"/>
                  <a:cs typeface="Playfair Display"/>
                  <a:sym typeface="Playfair Display"/>
                </a:rPr>
                <a:t>Fundraising Assistant</a:t>
              </a:r>
            </a:p>
          </p:txBody>
        </p:sp>
      </p:grpSp>
      <p:sp>
        <p:nvSpPr>
          <p:cNvPr id="52" name="Freeform 52"/>
          <p:cNvSpPr/>
          <p:nvPr/>
        </p:nvSpPr>
        <p:spPr>
          <a:xfrm>
            <a:off x="16489421" y="7857495"/>
            <a:ext cx="1539759" cy="2116801"/>
          </a:xfrm>
          <a:custGeom>
            <a:avLst/>
            <a:gdLst/>
            <a:ahLst/>
            <a:cxnLst/>
            <a:rect l="l" t="t" r="r" b="b"/>
            <a:pathLst>
              <a:path w="1539759" h="2116801">
                <a:moveTo>
                  <a:pt x="0" y="0"/>
                </a:moveTo>
                <a:lnTo>
                  <a:pt x="1539758" y="0"/>
                </a:lnTo>
                <a:lnTo>
                  <a:pt x="1539758" y="2116801"/>
                </a:lnTo>
                <a:lnTo>
                  <a:pt x="0" y="2116801"/>
                </a:lnTo>
                <a:lnTo>
                  <a:pt x="0" y="0"/>
                </a:lnTo>
                <a:close/>
              </a:path>
            </a:pathLst>
          </a:custGeom>
          <a:blipFill>
            <a:blip r:embed="rId4"/>
            <a:stretch>
              <a:fillRect/>
            </a:stretch>
          </a:blipFill>
        </p:spPr>
        <p:txBody>
          <a:bodyPr/>
          <a:lstStyle/>
          <a:p>
            <a:endParaRPr lang="en-US"/>
          </a:p>
        </p:txBody>
      </p:sp>
      <p:grpSp>
        <p:nvGrpSpPr>
          <p:cNvPr id="53" name="Group 53"/>
          <p:cNvGrpSpPr/>
          <p:nvPr/>
        </p:nvGrpSpPr>
        <p:grpSpPr>
          <a:xfrm>
            <a:off x="2986072" y="863902"/>
            <a:ext cx="12315857" cy="1056342"/>
            <a:chOff x="0" y="0"/>
            <a:chExt cx="16421143" cy="1408456"/>
          </a:xfrm>
        </p:grpSpPr>
        <p:sp>
          <p:nvSpPr>
            <p:cNvPr id="54" name="TextBox 54"/>
            <p:cNvSpPr txBox="1"/>
            <p:nvPr/>
          </p:nvSpPr>
          <p:spPr>
            <a:xfrm>
              <a:off x="0" y="817271"/>
              <a:ext cx="16421143" cy="591185"/>
            </a:xfrm>
            <a:prstGeom prst="rect">
              <a:avLst/>
            </a:prstGeom>
          </p:spPr>
          <p:txBody>
            <a:bodyPr lIns="0" tIns="0" rIns="0" bIns="0" rtlCol="0" anchor="t">
              <a:spAutoFit/>
            </a:bodyPr>
            <a:lstStyle/>
            <a:p>
              <a:pPr marL="0" lvl="0" indent="0" algn="ctr">
                <a:lnSpc>
                  <a:spcPts val="3779"/>
                </a:lnSpc>
              </a:pPr>
              <a:r>
                <a:rPr lang="en-US" sz="2700" u="none" spc="81">
                  <a:solidFill>
                    <a:srgbClr val="003366"/>
                  </a:solidFill>
                  <a:latin typeface="Playfair Display"/>
                  <a:ea typeface="Playfair Display"/>
                  <a:cs typeface="Playfair Display"/>
                  <a:sym typeface="Playfair Display"/>
                </a:rPr>
                <a:t>Organizational Chart</a:t>
              </a:r>
            </a:p>
          </p:txBody>
        </p:sp>
        <p:sp>
          <p:nvSpPr>
            <p:cNvPr id="55" name="TextBox 55"/>
            <p:cNvSpPr txBox="1"/>
            <p:nvPr/>
          </p:nvSpPr>
          <p:spPr>
            <a:xfrm>
              <a:off x="0" y="-38100"/>
              <a:ext cx="16421143" cy="758444"/>
            </a:xfrm>
            <a:prstGeom prst="rect">
              <a:avLst/>
            </a:prstGeom>
          </p:spPr>
          <p:txBody>
            <a:bodyPr lIns="0" tIns="0" rIns="0" bIns="0" rtlCol="0" anchor="t">
              <a:spAutoFit/>
            </a:bodyPr>
            <a:lstStyle/>
            <a:p>
              <a:pPr marL="0" lvl="0" indent="0" algn="ctr">
                <a:lnSpc>
                  <a:spcPts val="4716"/>
                </a:lnSpc>
                <a:spcBef>
                  <a:spcPct val="0"/>
                </a:spcBef>
              </a:pPr>
              <a:r>
                <a:rPr lang="en-US" sz="3600" b="1" spc="107">
                  <a:solidFill>
                    <a:srgbClr val="003366"/>
                  </a:solidFill>
                  <a:latin typeface="Playfair Display Ultra-Bold"/>
                  <a:ea typeface="Playfair Display Ultra-Bold"/>
                  <a:cs typeface="Playfair Display Ultra-Bold"/>
                  <a:sym typeface="Playfair Display Ultra-Bold"/>
                </a:rPr>
                <a:t>NESA NATIONAL EXECUTIVE COMMITTEE</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057163" y="2039227"/>
            <a:ext cx="4516092" cy="6208547"/>
          </a:xfrm>
          <a:custGeom>
            <a:avLst/>
            <a:gdLst/>
            <a:ahLst/>
            <a:cxnLst/>
            <a:rect l="l" t="t" r="r" b="b"/>
            <a:pathLst>
              <a:path w="4516092" h="6208547">
                <a:moveTo>
                  <a:pt x="0" y="0"/>
                </a:moveTo>
                <a:lnTo>
                  <a:pt x="4516092" y="0"/>
                </a:lnTo>
                <a:lnTo>
                  <a:pt x="4516092" y="6208546"/>
                </a:lnTo>
                <a:lnTo>
                  <a:pt x="0" y="6208546"/>
                </a:lnTo>
                <a:lnTo>
                  <a:pt x="0" y="0"/>
                </a:lnTo>
                <a:close/>
              </a:path>
            </a:pathLst>
          </a:custGeom>
          <a:blipFill>
            <a:blip r:embed="rId3"/>
            <a:stretch>
              <a:fillRect/>
            </a:stretch>
          </a:blipFill>
        </p:spPr>
        <p:txBody>
          <a:bodyPr/>
          <a:lstStyle/>
          <a:p>
            <a:endParaRPr lang="en-US"/>
          </a:p>
        </p:txBody>
      </p:sp>
      <p:sp>
        <p:nvSpPr>
          <p:cNvPr id="9" name="Freeform 9"/>
          <p:cNvSpPr/>
          <p:nvPr/>
        </p:nvSpPr>
        <p:spPr>
          <a:xfrm>
            <a:off x="342229" y="8466988"/>
            <a:ext cx="1429868" cy="1421924"/>
          </a:xfrm>
          <a:custGeom>
            <a:avLst/>
            <a:gdLst/>
            <a:ahLst/>
            <a:cxnLst/>
            <a:rect l="l" t="t" r="r" b="b"/>
            <a:pathLst>
              <a:path w="1429868" h="1421924">
                <a:moveTo>
                  <a:pt x="0" y="0"/>
                </a:moveTo>
                <a:lnTo>
                  <a:pt x="1429868" y="0"/>
                </a:lnTo>
                <a:lnTo>
                  <a:pt x="1429868" y="1421924"/>
                </a:lnTo>
                <a:lnTo>
                  <a:pt x="0" y="1421924"/>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5573255" y="1321346"/>
            <a:ext cx="9347154" cy="1292885"/>
          </a:xfrm>
          <a:prstGeom prst="rect">
            <a:avLst/>
          </a:prstGeom>
        </p:spPr>
        <p:txBody>
          <a:bodyPr lIns="0" tIns="0" rIns="0" bIns="0" rtlCol="0" anchor="t">
            <a:spAutoFit/>
          </a:bodyPr>
          <a:lstStyle/>
          <a:p>
            <a:pPr algn="ctr">
              <a:lnSpc>
                <a:spcPts val="10638"/>
              </a:lnSpc>
              <a:spcBef>
                <a:spcPct val="0"/>
              </a:spcBef>
            </a:pPr>
            <a:r>
              <a:rPr lang="en-US" sz="7598" b="1" u="sng">
                <a:solidFill>
                  <a:srgbClr val="003366"/>
                </a:solidFill>
                <a:latin typeface="Playfair Display Bold"/>
                <a:ea typeface="Playfair Display Bold"/>
                <a:cs typeface="Playfair Display Bold"/>
                <a:sym typeface="Playfair Display Bold"/>
              </a:rPr>
              <a:t>Membership Update</a:t>
            </a:r>
          </a:p>
        </p:txBody>
      </p:sp>
      <p:sp>
        <p:nvSpPr>
          <p:cNvPr id="11" name="TextBox 11"/>
          <p:cNvSpPr txBox="1"/>
          <p:nvPr/>
        </p:nvSpPr>
        <p:spPr>
          <a:xfrm>
            <a:off x="6259388" y="3002234"/>
            <a:ext cx="8434058" cy="4930775"/>
          </a:xfrm>
          <a:prstGeom prst="rect">
            <a:avLst/>
          </a:prstGeom>
        </p:spPr>
        <p:txBody>
          <a:bodyPr lIns="0" tIns="0" rIns="0" bIns="0" rtlCol="0" anchor="t">
            <a:spAutoFit/>
          </a:bodyPr>
          <a:lstStyle/>
          <a:p>
            <a:pPr marL="755649" lvl="1" indent="-377824" algn="l">
              <a:lnSpc>
                <a:spcPts val="4899"/>
              </a:lnSpc>
              <a:buFont typeface="Arial"/>
              <a:buChar char="•"/>
            </a:pPr>
            <a:r>
              <a:rPr lang="en-US" sz="3499">
                <a:solidFill>
                  <a:srgbClr val="003366"/>
                </a:solidFill>
                <a:latin typeface="Playfair Display"/>
                <a:ea typeface="Playfair Display"/>
                <a:cs typeface="Playfair Display"/>
                <a:sym typeface="Playfair Display"/>
              </a:rPr>
              <a:t>2,752,041 (as of 12/31/2023)</a:t>
            </a:r>
          </a:p>
          <a:p>
            <a:pPr marL="755649" lvl="1" indent="-377824" algn="l">
              <a:lnSpc>
                <a:spcPts val="4899"/>
              </a:lnSpc>
              <a:buFont typeface="Arial"/>
              <a:buChar char="•"/>
            </a:pPr>
            <a:r>
              <a:rPr lang="en-US" sz="3499">
                <a:solidFill>
                  <a:srgbClr val="003366"/>
                </a:solidFill>
                <a:latin typeface="Playfair Display"/>
                <a:ea typeface="Playfair Display"/>
                <a:cs typeface="Playfair Display"/>
                <a:sym typeface="Playfair Display"/>
              </a:rPr>
              <a:t>Eagles earned in 2023</a:t>
            </a:r>
          </a:p>
          <a:p>
            <a:pPr marL="1511298" lvl="2" indent="-503766" algn="l">
              <a:lnSpc>
                <a:spcPts val="4899"/>
              </a:lnSpc>
              <a:buFont typeface="Arial"/>
              <a:buChar char="⚬"/>
            </a:pPr>
            <a:r>
              <a:rPr lang="en-US" sz="3499">
                <a:solidFill>
                  <a:srgbClr val="003366"/>
                </a:solidFill>
                <a:latin typeface="Playfair Display"/>
                <a:ea typeface="Playfair Display"/>
                <a:cs typeface="Playfair Display"/>
                <a:sym typeface="Playfair Display"/>
              </a:rPr>
              <a:t>29,269 of 392,275 Scouts BSA youth</a:t>
            </a:r>
          </a:p>
          <a:p>
            <a:pPr marL="755649" lvl="1" indent="-377824" algn="l">
              <a:lnSpc>
                <a:spcPts val="4899"/>
              </a:lnSpc>
              <a:buFont typeface="Arial"/>
              <a:buChar char="•"/>
            </a:pPr>
            <a:r>
              <a:rPr lang="en-US" sz="3499">
                <a:solidFill>
                  <a:srgbClr val="003366"/>
                </a:solidFill>
                <a:latin typeface="Playfair Display"/>
                <a:ea typeface="Playfair Display"/>
                <a:cs typeface="Playfair Display"/>
                <a:sym typeface="Playfair Display"/>
              </a:rPr>
              <a:t>Female Eagles in Scouting in 2023</a:t>
            </a:r>
          </a:p>
          <a:p>
            <a:pPr marL="1511298" lvl="2" indent="-503766" algn="l">
              <a:lnSpc>
                <a:spcPts val="4899"/>
              </a:lnSpc>
              <a:buFont typeface="Arial"/>
              <a:buChar char="⚬"/>
            </a:pPr>
            <a:r>
              <a:rPr lang="en-US" sz="3499">
                <a:solidFill>
                  <a:srgbClr val="003366"/>
                </a:solidFill>
                <a:latin typeface="Playfair Display"/>
                <a:ea typeface="Playfair Display"/>
                <a:cs typeface="Playfair Display"/>
                <a:sym typeface="Playfair Display"/>
              </a:rPr>
              <a:t>1,943 of ~ 169,00 total female youth</a:t>
            </a:r>
          </a:p>
          <a:p>
            <a:pPr marL="755649" lvl="1" indent="-377824" algn="l">
              <a:lnSpc>
                <a:spcPts val="4899"/>
              </a:lnSpc>
              <a:buFont typeface="Arial"/>
              <a:buChar char="•"/>
            </a:pPr>
            <a:r>
              <a:rPr lang="en-US" sz="3499">
                <a:solidFill>
                  <a:srgbClr val="003366"/>
                </a:solidFill>
                <a:latin typeface="Playfair Display"/>
                <a:ea typeface="Playfair Display"/>
                <a:cs typeface="Playfair Display"/>
                <a:sym typeface="Playfair Display"/>
              </a:rPr>
              <a:t>Councils with NESA Committees</a:t>
            </a:r>
          </a:p>
          <a:p>
            <a:pPr marL="1511298" lvl="2" indent="-503766" algn="l">
              <a:lnSpc>
                <a:spcPts val="4899"/>
              </a:lnSpc>
              <a:buFont typeface="Arial"/>
              <a:buChar char="⚬"/>
            </a:pPr>
            <a:r>
              <a:rPr lang="en-US" sz="3499">
                <a:solidFill>
                  <a:srgbClr val="003366"/>
                </a:solidFill>
                <a:latin typeface="Playfair Display"/>
                <a:ea typeface="Playfair Display"/>
                <a:cs typeface="Playfair Display"/>
                <a:sym typeface="Playfair Display"/>
              </a:rPr>
              <a:t>172 of 242 total</a:t>
            </a:r>
          </a:p>
        </p:txBody>
      </p:sp>
      <p:sp>
        <p:nvSpPr>
          <p:cNvPr id="12" name="TextBox 12"/>
          <p:cNvSpPr txBox="1"/>
          <p:nvPr/>
        </p:nvSpPr>
        <p:spPr>
          <a:xfrm>
            <a:off x="1772097" y="8854417"/>
            <a:ext cx="4171504" cy="580391"/>
          </a:xfrm>
          <a:prstGeom prst="rect">
            <a:avLst/>
          </a:prstGeom>
        </p:spPr>
        <p:txBody>
          <a:bodyPr wrap="square" lIns="0" tIns="0" rIns="0" bIns="0" rtlCol="0" anchor="t">
            <a:spAutoFit/>
          </a:bodyPr>
          <a:lstStyle/>
          <a:p>
            <a:pPr algn="ctr">
              <a:lnSpc>
                <a:spcPts val="4759"/>
              </a:lnSpc>
              <a:spcBef>
                <a:spcPct val="0"/>
              </a:spcBef>
            </a:pPr>
            <a:r>
              <a:rPr lang="en-US" sz="3399">
                <a:solidFill>
                  <a:srgbClr val="003366"/>
                </a:solidFill>
                <a:latin typeface="Playfair Display"/>
                <a:ea typeface="Playfair Display"/>
                <a:cs typeface="Playfair Display"/>
                <a:sym typeface="Playfair Display"/>
              </a:rPr>
              <a:t>Navigate to nesa.org</a:t>
            </a:r>
          </a:p>
        </p:txBody>
      </p:sp>
      <p:sp>
        <p:nvSpPr>
          <p:cNvPr id="13" name="Freeform: Shape 12">
            <a:extLst>
              <a:ext uri="{FF2B5EF4-FFF2-40B4-BE49-F238E27FC236}">
                <a16:creationId xmlns:a16="http://schemas.microsoft.com/office/drawing/2014/main" id="{6143DAEC-465F-70BC-DCAA-22AFB3232D11}"/>
              </a:ext>
            </a:extLst>
          </p:cNvPr>
          <p:cNvSpPr/>
          <p:nvPr/>
        </p:nvSpPr>
        <p:spPr>
          <a:xfrm rot="11462719">
            <a:off x="13825547" y="-989589"/>
            <a:ext cx="9244336" cy="11233875"/>
          </a:xfrm>
          <a:custGeom>
            <a:avLst/>
            <a:gdLst>
              <a:gd name="connsiteX0" fmla="*/ 9244336 w 9244336"/>
              <a:gd name="connsiteY0" fmla="*/ 9429369 h 11233875"/>
              <a:gd name="connsiteX1" fmla="*/ 0 w 9244336"/>
              <a:gd name="connsiteY1" fmla="*/ 11233875 h 11233875"/>
              <a:gd name="connsiteX2" fmla="*/ 0 w 9244336"/>
              <a:gd name="connsiteY2" fmla="*/ 11233874 h 11233875"/>
              <a:gd name="connsiteX3" fmla="*/ 5665458 w 9244336"/>
              <a:gd name="connsiteY3" fmla="*/ 10127970 h 11233875"/>
              <a:gd name="connsiteX4" fmla="*/ 3694620 w 9244336"/>
              <a:gd name="connsiteY4" fmla="*/ 31527 h 11233875"/>
              <a:gd name="connsiteX5" fmla="*/ 3856128 w 9244336"/>
              <a:gd name="connsiteY5" fmla="*/ 0 h 112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4336" h="11233875">
                <a:moveTo>
                  <a:pt x="9244336" y="9429369"/>
                </a:moveTo>
                <a:lnTo>
                  <a:pt x="0" y="11233875"/>
                </a:lnTo>
                <a:lnTo>
                  <a:pt x="0" y="11233874"/>
                </a:lnTo>
                <a:lnTo>
                  <a:pt x="5665458" y="10127970"/>
                </a:lnTo>
                <a:lnTo>
                  <a:pt x="3694620" y="31527"/>
                </a:lnTo>
                <a:lnTo>
                  <a:pt x="3856128" y="0"/>
                </a:lnTo>
                <a:close/>
              </a:path>
            </a:pathLst>
          </a:custGeom>
          <a:solidFill>
            <a:srgbClr val="CE1126"/>
          </a:solidFill>
        </p:spPr>
        <p:txBody>
          <a:bodyPr wrap="square">
            <a:noAutofit/>
          </a:bodyPr>
          <a:lstStyle/>
          <a:p>
            <a:endParaRPr lang="en-US"/>
          </a:p>
        </p:txBody>
      </p:sp>
      <p:sp>
        <p:nvSpPr>
          <p:cNvPr id="14" name="Freeform: Shape 13">
            <a:extLst>
              <a:ext uri="{FF2B5EF4-FFF2-40B4-BE49-F238E27FC236}">
                <a16:creationId xmlns:a16="http://schemas.microsoft.com/office/drawing/2014/main" id="{B8B24083-EDB4-BD95-6158-051987866311}"/>
              </a:ext>
            </a:extLst>
          </p:cNvPr>
          <p:cNvSpPr/>
          <p:nvPr/>
        </p:nvSpPr>
        <p:spPr>
          <a:xfrm rot="12042607">
            <a:off x="14934745" y="-49445"/>
            <a:ext cx="5380644" cy="9778048"/>
          </a:xfrm>
          <a:custGeom>
            <a:avLst/>
            <a:gdLst>
              <a:gd name="connsiteX0" fmla="*/ 3659237 w 5380644"/>
              <a:gd name="connsiteY0" fmla="*/ 9778048 h 9778048"/>
              <a:gd name="connsiteX1" fmla="*/ 0 w 5380644"/>
              <a:gd name="connsiteY1" fmla="*/ 99328 h 9778048"/>
              <a:gd name="connsiteX2" fmla="*/ 262724 w 5380644"/>
              <a:gd name="connsiteY2" fmla="*/ 0 h 9778048"/>
              <a:gd name="connsiteX3" fmla="*/ 5380644 w 5380644"/>
              <a:gd name="connsiteY3" fmla="*/ 9115660 h 9778048"/>
            </a:gdLst>
            <a:ahLst/>
            <a:cxnLst>
              <a:cxn ang="0">
                <a:pos x="connsiteX0" y="connsiteY0"/>
              </a:cxn>
              <a:cxn ang="0">
                <a:pos x="connsiteX1" y="connsiteY1"/>
              </a:cxn>
              <a:cxn ang="0">
                <a:pos x="connsiteX2" y="connsiteY2"/>
              </a:cxn>
              <a:cxn ang="0">
                <a:pos x="connsiteX3" y="connsiteY3"/>
              </a:cxn>
            </a:cxnLst>
            <a:rect l="l" t="t" r="r" b="b"/>
            <a:pathLst>
              <a:path w="5380644" h="9778048">
                <a:moveTo>
                  <a:pt x="3659237" y="9778048"/>
                </a:moveTo>
                <a:lnTo>
                  <a:pt x="0" y="99328"/>
                </a:lnTo>
                <a:lnTo>
                  <a:pt x="262724" y="0"/>
                </a:lnTo>
                <a:lnTo>
                  <a:pt x="5380644" y="9115660"/>
                </a:lnTo>
                <a:close/>
              </a:path>
            </a:pathLst>
          </a:custGeom>
          <a:solidFill>
            <a:srgbClr val="003F87"/>
          </a:solidFill>
        </p:spPr>
        <p:txBody>
          <a:bodyPr wrap="square">
            <a:noAutofit/>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057163" y="2039227"/>
            <a:ext cx="4516092" cy="6208547"/>
          </a:xfrm>
          <a:custGeom>
            <a:avLst/>
            <a:gdLst/>
            <a:ahLst/>
            <a:cxnLst/>
            <a:rect l="l" t="t" r="r" b="b"/>
            <a:pathLst>
              <a:path w="4516092" h="6208547">
                <a:moveTo>
                  <a:pt x="0" y="0"/>
                </a:moveTo>
                <a:lnTo>
                  <a:pt x="4516092" y="0"/>
                </a:lnTo>
                <a:lnTo>
                  <a:pt x="4516092" y="6208546"/>
                </a:lnTo>
                <a:lnTo>
                  <a:pt x="0" y="6208546"/>
                </a:lnTo>
                <a:lnTo>
                  <a:pt x="0" y="0"/>
                </a:lnTo>
                <a:close/>
              </a:path>
            </a:pathLst>
          </a:custGeom>
          <a:blipFill>
            <a:blip r:embed="rId3"/>
            <a:stretch>
              <a:fillRect/>
            </a:stretch>
          </a:blipFill>
        </p:spPr>
        <p:txBody>
          <a:bodyPr/>
          <a:lstStyle/>
          <a:p>
            <a:endParaRPr lang="en-US"/>
          </a:p>
        </p:txBody>
      </p:sp>
      <p:sp>
        <p:nvSpPr>
          <p:cNvPr id="9" name="Freeform 9"/>
          <p:cNvSpPr/>
          <p:nvPr/>
        </p:nvSpPr>
        <p:spPr>
          <a:xfrm>
            <a:off x="342229" y="8466988"/>
            <a:ext cx="1429868" cy="1421924"/>
          </a:xfrm>
          <a:custGeom>
            <a:avLst/>
            <a:gdLst/>
            <a:ahLst/>
            <a:cxnLst/>
            <a:rect l="l" t="t" r="r" b="b"/>
            <a:pathLst>
              <a:path w="1429868" h="1421924">
                <a:moveTo>
                  <a:pt x="0" y="0"/>
                </a:moveTo>
                <a:lnTo>
                  <a:pt x="1429868" y="0"/>
                </a:lnTo>
                <a:lnTo>
                  <a:pt x="1429868" y="1421924"/>
                </a:lnTo>
                <a:lnTo>
                  <a:pt x="0" y="1421924"/>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5988425" y="746341"/>
            <a:ext cx="9347154" cy="1292885"/>
          </a:xfrm>
          <a:prstGeom prst="rect">
            <a:avLst/>
          </a:prstGeom>
        </p:spPr>
        <p:txBody>
          <a:bodyPr lIns="0" tIns="0" rIns="0" bIns="0" rtlCol="0" anchor="t">
            <a:spAutoFit/>
          </a:bodyPr>
          <a:lstStyle/>
          <a:p>
            <a:pPr algn="ctr">
              <a:lnSpc>
                <a:spcPts val="10638"/>
              </a:lnSpc>
              <a:spcBef>
                <a:spcPct val="0"/>
              </a:spcBef>
            </a:pPr>
            <a:r>
              <a:rPr lang="en-US" sz="7598" b="1" u="sng">
                <a:solidFill>
                  <a:srgbClr val="003366"/>
                </a:solidFill>
                <a:latin typeface="Playfair Display Bold"/>
                <a:ea typeface="Playfair Display Bold"/>
                <a:cs typeface="Playfair Display Bold"/>
                <a:sym typeface="Playfair Display Bold"/>
              </a:rPr>
              <a:t>Value Proposition</a:t>
            </a:r>
          </a:p>
        </p:txBody>
      </p:sp>
      <p:sp>
        <p:nvSpPr>
          <p:cNvPr id="11" name="TextBox 11"/>
          <p:cNvSpPr txBox="1"/>
          <p:nvPr/>
        </p:nvSpPr>
        <p:spPr>
          <a:xfrm>
            <a:off x="6444973" y="2347595"/>
            <a:ext cx="8434058" cy="6910705"/>
          </a:xfrm>
          <a:prstGeom prst="rect">
            <a:avLst/>
          </a:prstGeom>
        </p:spPr>
        <p:txBody>
          <a:bodyPr lIns="0" tIns="0" rIns="0" bIns="0" rtlCol="0" anchor="t">
            <a:spAutoFit/>
          </a:bodyPr>
          <a:lstStyle/>
          <a:p>
            <a:pPr marL="604523" lvl="1" indent="-302261" algn="l">
              <a:lnSpc>
                <a:spcPts val="3920"/>
              </a:lnSpc>
              <a:buFont typeface="Arial"/>
              <a:buChar char="•"/>
            </a:pPr>
            <a:r>
              <a:rPr lang="en-US" sz="2800">
                <a:solidFill>
                  <a:srgbClr val="003366"/>
                </a:solidFill>
                <a:latin typeface="Playfair Display"/>
                <a:ea typeface="Playfair Display"/>
                <a:cs typeface="Playfair Display"/>
                <a:sym typeface="Playfair Display"/>
              </a:rPr>
              <a:t>As a NESA member, which is the MOST important initiative to you?</a:t>
            </a:r>
          </a:p>
          <a:p>
            <a:pPr marL="1209045" lvl="2" indent="-403015" algn="l">
              <a:lnSpc>
                <a:spcPts val="3920"/>
              </a:lnSpc>
              <a:buFont typeface="Arial"/>
              <a:buChar char="⚬"/>
            </a:pPr>
            <a:r>
              <a:rPr lang="en-US" sz="2800">
                <a:solidFill>
                  <a:srgbClr val="003366"/>
                </a:solidFill>
                <a:latin typeface="Playfair Display"/>
                <a:ea typeface="Playfair Display"/>
                <a:cs typeface="Playfair Display"/>
                <a:sym typeface="Playfair Display"/>
              </a:rPr>
              <a:t>To protect the mission, values, and time-honored traditions of Scouting for future generations</a:t>
            </a:r>
          </a:p>
          <a:p>
            <a:pPr marL="604523" lvl="1" indent="-302261" algn="l">
              <a:lnSpc>
                <a:spcPts val="3920"/>
              </a:lnSpc>
              <a:buFont typeface="Arial"/>
              <a:buChar char="•"/>
            </a:pPr>
            <a:r>
              <a:rPr lang="en-US" sz="2800">
                <a:solidFill>
                  <a:srgbClr val="003366"/>
                </a:solidFill>
                <a:latin typeface="Playfair Display"/>
                <a:ea typeface="Playfair Display"/>
                <a:cs typeface="Playfair Display"/>
                <a:sym typeface="Playfair Display"/>
              </a:rPr>
              <a:t>As a NESA member, what do you feel is the MOST important for Scouts to do after achieving Eagle Scout?</a:t>
            </a:r>
          </a:p>
          <a:p>
            <a:pPr marL="1209045" lvl="2" indent="-403015" algn="l">
              <a:lnSpc>
                <a:spcPts val="3920"/>
              </a:lnSpc>
              <a:buFont typeface="Arial"/>
              <a:buChar char="⚬"/>
            </a:pPr>
            <a:r>
              <a:rPr lang="en-US" sz="2800">
                <a:solidFill>
                  <a:srgbClr val="003366"/>
                </a:solidFill>
                <a:latin typeface="Playfair Display"/>
                <a:ea typeface="Playfair Display"/>
                <a:cs typeface="Playfair Display"/>
                <a:sym typeface="Playfair Display"/>
              </a:rPr>
              <a:t>Continue to give back through service to their communities</a:t>
            </a:r>
          </a:p>
          <a:p>
            <a:pPr marL="604523" lvl="1" indent="-302261" algn="l">
              <a:lnSpc>
                <a:spcPts val="3920"/>
              </a:lnSpc>
              <a:buFont typeface="Arial"/>
              <a:buChar char="•"/>
            </a:pPr>
            <a:r>
              <a:rPr lang="en-US" sz="2800">
                <a:solidFill>
                  <a:srgbClr val="003366"/>
                </a:solidFill>
                <a:latin typeface="Playfair Display"/>
                <a:ea typeface="Playfair Display"/>
                <a:cs typeface="Playfair Display"/>
                <a:sym typeface="Playfair Display"/>
              </a:rPr>
              <a:t>What is the most important benefit that NESA provides you?</a:t>
            </a:r>
          </a:p>
          <a:p>
            <a:pPr marL="1209045" lvl="2" indent="-403015" algn="l">
              <a:lnSpc>
                <a:spcPts val="3920"/>
              </a:lnSpc>
              <a:buFont typeface="Arial"/>
              <a:buChar char="⚬"/>
            </a:pPr>
            <a:r>
              <a:rPr lang="en-US" sz="2800">
                <a:solidFill>
                  <a:srgbClr val="003366"/>
                </a:solidFill>
                <a:latin typeface="Playfair Display"/>
                <a:ea typeface="Playfair Display"/>
                <a:cs typeface="Playfair Display"/>
                <a:sym typeface="Playfair Display"/>
              </a:rPr>
              <a:t>The opportunity to help preserve the mission and values of Scouting</a:t>
            </a:r>
          </a:p>
        </p:txBody>
      </p:sp>
      <p:sp>
        <p:nvSpPr>
          <p:cNvPr id="12" name="TextBox 12"/>
          <p:cNvSpPr txBox="1"/>
          <p:nvPr/>
        </p:nvSpPr>
        <p:spPr>
          <a:xfrm>
            <a:off x="1772097" y="8854417"/>
            <a:ext cx="4216328" cy="580391"/>
          </a:xfrm>
          <a:prstGeom prst="rect">
            <a:avLst/>
          </a:prstGeom>
        </p:spPr>
        <p:txBody>
          <a:bodyPr wrap="square" lIns="0" tIns="0" rIns="0" bIns="0" rtlCol="0" anchor="t">
            <a:spAutoFit/>
          </a:bodyPr>
          <a:lstStyle/>
          <a:p>
            <a:pPr algn="ctr">
              <a:lnSpc>
                <a:spcPts val="4759"/>
              </a:lnSpc>
              <a:spcBef>
                <a:spcPct val="0"/>
              </a:spcBef>
            </a:pPr>
            <a:r>
              <a:rPr lang="en-US" sz="3399">
                <a:solidFill>
                  <a:srgbClr val="003366"/>
                </a:solidFill>
                <a:latin typeface="Playfair Display"/>
                <a:ea typeface="Playfair Display"/>
                <a:cs typeface="Playfair Display"/>
                <a:sym typeface="Playfair Display"/>
              </a:rPr>
              <a:t>Navigate to nesa.org</a:t>
            </a:r>
          </a:p>
        </p:txBody>
      </p:sp>
      <p:sp>
        <p:nvSpPr>
          <p:cNvPr id="13" name="Freeform: Shape 12">
            <a:extLst>
              <a:ext uri="{FF2B5EF4-FFF2-40B4-BE49-F238E27FC236}">
                <a16:creationId xmlns:a16="http://schemas.microsoft.com/office/drawing/2014/main" id="{04AAAE1C-C7A7-E237-78D1-8BB866C77EE7}"/>
              </a:ext>
            </a:extLst>
          </p:cNvPr>
          <p:cNvSpPr/>
          <p:nvPr/>
        </p:nvSpPr>
        <p:spPr>
          <a:xfrm rot="11462719">
            <a:off x="13825547" y="-989589"/>
            <a:ext cx="9244336" cy="11233875"/>
          </a:xfrm>
          <a:custGeom>
            <a:avLst/>
            <a:gdLst>
              <a:gd name="connsiteX0" fmla="*/ 9244336 w 9244336"/>
              <a:gd name="connsiteY0" fmla="*/ 9429369 h 11233875"/>
              <a:gd name="connsiteX1" fmla="*/ 0 w 9244336"/>
              <a:gd name="connsiteY1" fmla="*/ 11233875 h 11233875"/>
              <a:gd name="connsiteX2" fmla="*/ 0 w 9244336"/>
              <a:gd name="connsiteY2" fmla="*/ 11233874 h 11233875"/>
              <a:gd name="connsiteX3" fmla="*/ 5665458 w 9244336"/>
              <a:gd name="connsiteY3" fmla="*/ 10127970 h 11233875"/>
              <a:gd name="connsiteX4" fmla="*/ 3694620 w 9244336"/>
              <a:gd name="connsiteY4" fmla="*/ 31527 h 11233875"/>
              <a:gd name="connsiteX5" fmla="*/ 3856128 w 9244336"/>
              <a:gd name="connsiteY5" fmla="*/ 0 h 112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4336" h="11233875">
                <a:moveTo>
                  <a:pt x="9244336" y="9429369"/>
                </a:moveTo>
                <a:lnTo>
                  <a:pt x="0" y="11233875"/>
                </a:lnTo>
                <a:lnTo>
                  <a:pt x="0" y="11233874"/>
                </a:lnTo>
                <a:lnTo>
                  <a:pt x="5665458" y="10127970"/>
                </a:lnTo>
                <a:lnTo>
                  <a:pt x="3694620" y="31527"/>
                </a:lnTo>
                <a:lnTo>
                  <a:pt x="3856128" y="0"/>
                </a:lnTo>
                <a:close/>
              </a:path>
            </a:pathLst>
          </a:custGeom>
          <a:solidFill>
            <a:srgbClr val="CE1126"/>
          </a:solidFill>
        </p:spPr>
        <p:txBody>
          <a:bodyPr wrap="square">
            <a:noAutofit/>
          </a:bodyPr>
          <a:lstStyle/>
          <a:p>
            <a:endParaRPr lang="en-US"/>
          </a:p>
        </p:txBody>
      </p:sp>
      <p:sp>
        <p:nvSpPr>
          <p:cNvPr id="14" name="Freeform: Shape 13">
            <a:extLst>
              <a:ext uri="{FF2B5EF4-FFF2-40B4-BE49-F238E27FC236}">
                <a16:creationId xmlns:a16="http://schemas.microsoft.com/office/drawing/2014/main" id="{B5EAA924-0487-394B-CF78-CE99D63173B5}"/>
              </a:ext>
            </a:extLst>
          </p:cNvPr>
          <p:cNvSpPr/>
          <p:nvPr/>
        </p:nvSpPr>
        <p:spPr>
          <a:xfrm rot="12042607">
            <a:off x="14934745" y="-49445"/>
            <a:ext cx="5380644" cy="9778048"/>
          </a:xfrm>
          <a:custGeom>
            <a:avLst/>
            <a:gdLst>
              <a:gd name="connsiteX0" fmla="*/ 3659237 w 5380644"/>
              <a:gd name="connsiteY0" fmla="*/ 9778048 h 9778048"/>
              <a:gd name="connsiteX1" fmla="*/ 0 w 5380644"/>
              <a:gd name="connsiteY1" fmla="*/ 99328 h 9778048"/>
              <a:gd name="connsiteX2" fmla="*/ 262724 w 5380644"/>
              <a:gd name="connsiteY2" fmla="*/ 0 h 9778048"/>
              <a:gd name="connsiteX3" fmla="*/ 5380644 w 5380644"/>
              <a:gd name="connsiteY3" fmla="*/ 9115660 h 9778048"/>
            </a:gdLst>
            <a:ahLst/>
            <a:cxnLst>
              <a:cxn ang="0">
                <a:pos x="connsiteX0" y="connsiteY0"/>
              </a:cxn>
              <a:cxn ang="0">
                <a:pos x="connsiteX1" y="connsiteY1"/>
              </a:cxn>
              <a:cxn ang="0">
                <a:pos x="connsiteX2" y="connsiteY2"/>
              </a:cxn>
              <a:cxn ang="0">
                <a:pos x="connsiteX3" y="connsiteY3"/>
              </a:cxn>
            </a:cxnLst>
            <a:rect l="l" t="t" r="r" b="b"/>
            <a:pathLst>
              <a:path w="5380644" h="9778048">
                <a:moveTo>
                  <a:pt x="3659237" y="9778048"/>
                </a:moveTo>
                <a:lnTo>
                  <a:pt x="0" y="99328"/>
                </a:lnTo>
                <a:lnTo>
                  <a:pt x="262724" y="0"/>
                </a:lnTo>
                <a:lnTo>
                  <a:pt x="5380644" y="9115660"/>
                </a:lnTo>
                <a:close/>
              </a:path>
            </a:pathLst>
          </a:custGeom>
          <a:solidFill>
            <a:srgbClr val="003F87"/>
          </a:solidFill>
        </p:spPr>
        <p:txBody>
          <a:bodyPr wrap="square">
            <a:no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057163" y="2039227"/>
            <a:ext cx="4516092" cy="6208547"/>
          </a:xfrm>
          <a:custGeom>
            <a:avLst/>
            <a:gdLst/>
            <a:ahLst/>
            <a:cxnLst/>
            <a:rect l="l" t="t" r="r" b="b"/>
            <a:pathLst>
              <a:path w="4516092" h="6208547">
                <a:moveTo>
                  <a:pt x="0" y="0"/>
                </a:moveTo>
                <a:lnTo>
                  <a:pt x="4516092" y="0"/>
                </a:lnTo>
                <a:lnTo>
                  <a:pt x="4516092" y="6208546"/>
                </a:lnTo>
                <a:lnTo>
                  <a:pt x="0" y="6208546"/>
                </a:lnTo>
                <a:lnTo>
                  <a:pt x="0" y="0"/>
                </a:lnTo>
                <a:close/>
              </a:path>
            </a:pathLst>
          </a:custGeom>
          <a:blipFill>
            <a:blip r:embed="rId3"/>
            <a:stretch>
              <a:fillRect/>
            </a:stretch>
          </a:blipFill>
        </p:spPr>
        <p:txBody>
          <a:bodyPr/>
          <a:lstStyle/>
          <a:p>
            <a:endParaRPr lang="en-US"/>
          </a:p>
        </p:txBody>
      </p:sp>
      <p:sp>
        <p:nvSpPr>
          <p:cNvPr id="9" name="Freeform 9"/>
          <p:cNvSpPr/>
          <p:nvPr/>
        </p:nvSpPr>
        <p:spPr>
          <a:xfrm>
            <a:off x="342229" y="8466988"/>
            <a:ext cx="1429868" cy="1421924"/>
          </a:xfrm>
          <a:custGeom>
            <a:avLst/>
            <a:gdLst/>
            <a:ahLst/>
            <a:cxnLst/>
            <a:rect l="l" t="t" r="r" b="b"/>
            <a:pathLst>
              <a:path w="1429868" h="1421924">
                <a:moveTo>
                  <a:pt x="0" y="0"/>
                </a:moveTo>
                <a:lnTo>
                  <a:pt x="1429868" y="0"/>
                </a:lnTo>
                <a:lnTo>
                  <a:pt x="1429868" y="1421924"/>
                </a:lnTo>
                <a:lnTo>
                  <a:pt x="0" y="1421924"/>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5698183" y="885825"/>
            <a:ext cx="8567695" cy="2635910"/>
          </a:xfrm>
          <a:prstGeom prst="rect">
            <a:avLst/>
          </a:prstGeom>
        </p:spPr>
        <p:txBody>
          <a:bodyPr lIns="0" tIns="0" rIns="0" bIns="0" rtlCol="0" anchor="t">
            <a:spAutoFit/>
          </a:bodyPr>
          <a:lstStyle/>
          <a:p>
            <a:pPr algn="ctr">
              <a:lnSpc>
                <a:spcPts val="10638"/>
              </a:lnSpc>
              <a:spcBef>
                <a:spcPct val="0"/>
              </a:spcBef>
            </a:pPr>
            <a:r>
              <a:rPr lang="en-US" sz="7598" b="1" u="sng">
                <a:solidFill>
                  <a:srgbClr val="003366"/>
                </a:solidFill>
                <a:latin typeface="Playfair Display Bold"/>
                <a:ea typeface="Playfair Display Bold"/>
                <a:cs typeface="Playfair Display Bold"/>
                <a:sym typeface="Playfair Display Bold"/>
              </a:rPr>
              <a:t>How does NESA give back? </a:t>
            </a:r>
          </a:p>
        </p:txBody>
      </p:sp>
      <p:sp>
        <p:nvSpPr>
          <p:cNvPr id="11" name="TextBox 11"/>
          <p:cNvSpPr txBox="1"/>
          <p:nvPr/>
        </p:nvSpPr>
        <p:spPr>
          <a:xfrm>
            <a:off x="6389298" y="3695389"/>
            <a:ext cx="8434058" cy="3804285"/>
          </a:xfrm>
          <a:prstGeom prst="rect">
            <a:avLst/>
          </a:prstGeom>
        </p:spPr>
        <p:txBody>
          <a:bodyPr lIns="0" tIns="0" rIns="0" bIns="0" rtlCol="0" anchor="t">
            <a:spAutoFit/>
          </a:bodyPr>
          <a:lstStyle/>
          <a:p>
            <a:pPr marL="777240" lvl="1" indent="-388620" algn="l">
              <a:lnSpc>
                <a:spcPts val="5040"/>
              </a:lnSpc>
              <a:buFont typeface="Arial"/>
              <a:buChar char="•"/>
            </a:pPr>
            <a:r>
              <a:rPr lang="en-US" sz="3600">
                <a:solidFill>
                  <a:srgbClr val="003366"/>
                </a:solidFill>
                <a:latin typeface="Playfair Display"/>
                <a:ea typeface="Playfair Display"/>
                <a:cs typeface="Playfair Display"/>
                <a:sym typeface="Playfair Display"/>
              </a:rPr>
              <a:t>What is NESA? </a:t>
            </a:r>
          </a:p>
          <a:p>
            <a:pPr marL="777240" lvl="1" indent="-388620" algn="l">
              <a:lnSpc>
                <a:spcPts val="5040"/>
              </a:lnSpc>
              <a:buFont typeface="Arial"/>
              <a:buChar char="•"/>
            </a:pPr>
            <a:r>
              <a:rPr lang="en-US" sz="3600">
                <a:solidFill>
                  <a:srgbClr val="003366"/>
                </a:solidFill>
                <a:latin typeface="Playfair Display"/>
                <a:ea typeface="Playfair Display"/>
                <a:cs typeface="Playfair Display"/>
                <a:sym typeface="Playfair Display"/>
              </a:rPr>
              <a:t>Why is NESA important? </a:t>
            </a:r>
          </a:p>
          <a:p>
            <a:pPr marL="777240" lvl="1" indent="-388620" algn="l">
              <a:lnSpc>
                <a:spcPts val="5040"/>
              </a:lnSpc>
              <a:buFont typeface="Arial"/>
              <a:buChar char="•"/>
            </a:pPr>
            <a:r>
              <a:rPr lang="en-US" sz="3600">
                <a:solidFill>
                  <a:srgbClr val="003366"/>
                </a:solidFill>
                <a:latin typeface="Playfair Display"/>
                <a:ea typeface="Playfair Display"/>
                <a:cs typeface="Playfair Display"/>
                <a:sym typeface="Playfair Display"/>
              </a:rPr>
              <a:t>Who/where is NESA? </a:t>
            </a:r>
          </a:p>
          <a:p>
            <a:pPr marL="777240" lvl="1" indent="-388620" algn="l">
              <a:lnSpc>
                <a:spcPts val="5040"/>
              </a:lnSpc>
              <a:buFont typeface="Arial"/>
              <a:buChar char="•"/>
            </a:pPr>
            <a:r>
              <a:rPr lang="en-US" sz="3600">
                <a:solidFill>
                  <a:srgbClr val="003366"/>
                </a:solidFill>
                <a:latin typeface="Playfair Display"/>
                <a:ea typeface="Playfair Display"/>
                <a:cs typeface="Playfair Display"/>
                <a:sym typeface="Playfair Display"/>
              </a:rPr>
              <a:t>What is in it for me?</a:t>
            </a:r>
          </a:p>
          <a:p>
            <a:pPr marL="777240" lvl="1" indent="-388620" algn="l">
              <a:lnSpc>
                <a:spcPts val="5040"/>
              </a:lnSpc>
              <a:buFont typeface="Arial"/>
              <a:buChar char="•"/>
            </a:pPr>
            <a:r>
              <a:rPr lang="en-US" sz="3600">
                <a:solidFill>
                  <a:srgbClr val="003366"/>
                </a:solidFill>
                <a:latin typeface="Playfair Display"/>
                <a:ea typeface="Playfair Display"/>
                <a:cs typeface="Playfair Display"/>
                <a:sym typeface="Playfair Display"/>
              </a:rPr>
              <a:t>How can I help?</a:t>
            </a:r>
          </a:p>
          <a:p>
            <a:pPr marL="777240" lvl="1" indent="-388620" algn="l">
              <a:lnSpc>
                <a:spcPts val="5040"/>
              </a:lnSpc>
              <a:buFont typeface="Arial"/>
              <a:buChar char="•"/>
            </a:pPr>
            <a:r>
              <a:rPr lang="en-US" sz="3600">
                <a:solidFill>
                  <a:srgbClr val="003366"/>
                </a:solidFill>
                <a:latin typeface="Playfair Display"/>
                <a:ea typeface="Playfair Display"/>
                <a:cs typeface="Playfair Display"/>
                <a:sym typeface="Playfair Display"/>
              </a:rPr>
              <a:t>Where do I get more information? </a:t>
            </a:r>
          </a:p>
        </p:txBody>
      </p:sp>
      <p:sp>
        <p:nvSpPr>
          <p:cNvPr id="12" name="TextBox 12"/>
          <p:cNvSpPr txBox="1"/>
          <p:nvPr/>
        </p:nvSpPr>
        <p:spPr>
          <a:xfrm>
            <a:off x="1772096" y="8854417"/>
            <a:ext cx="4171503" cy="580391"/>
          </a:xfrm>
          <a:prstGeom prst="rect">
            <a:avLst/>
          </a:prstGeom>
        </p:spPr>
        <p:txBody>
          <a:bodyPr wrap="square" lIns="0" tIns="0" rIns="0" bIns="0" rtlCol="0" anchor="t">
            <a:spAutoFit/>
          </a:bodyPr>
          <a:lstStyle/>
          <a:p>
            <a:pPr algn="ctr">
              <a:lnSpc>
                <a:spcPts val="4759"/>
              </a:lnSpc>
              <a:spcBef>
                <a:spcPct val="0"/>
              </a:spcBef>
            </a:pPr>
            <a:r>
              <a:rPr lang="en-US" sz="3399">
                <a:solidFill>
                  <a:srgbClr val="003366"/>
                </a:solidFill>
                <a:latin typeface="Playfair Display"/>
                <a:ea typeface="Playfair Display"/>
                <a:cs typeface="Playfair Display"/>
                <a:sym typeface="Playfair Display"/>
              </a:rPr>
              <a:t>Navigate to nesa.org</a:t>
            </a:r>
          </a:p>
        </p:txBody>
      </p:sp>
      <p:sp>
        <p:nvSpPr>
          <p:cNvPr id="13" name="Freeform: Shape 12">
            <a:extLst>
              <a:ext uri="{FF2B5EF4-FFF2-40B4-BE49-F238E27FC236}">
                <a16:creationId xmlns:a16="http://schemas.microsoft.com/office/drawing/2014/main" id="{C716AC02-0949-7E09-4388-4DE158CDD09B}"/>
              </a:ext>
            </a:extLst>
          </p:cNvPr>
          <p:cNvSpPr/>
          <p:nvPr/>
        </p:nvSpPr>
        <p:spPr>
          <a:xfrm rot="11462719">
            <a:off x="13825547" y="-989589"/>
            <a:ext cx="9244336" cy="11233875"/>
          </a:xfrm>
          <a:custGeom>
            <a:avLst/>
            <a:gdLst>
              <a:gd name="connsiteX0" fmla="*/ 9244336 w 9244336"/>
              <a:gd name="connsiteY0" fmla="*/ 9429369 h 11233875"/>
              <a:gd name="connsiteX1" fmla="*/ 0 w 9244336"/>
              <a:gd name="connsiteY1" fmla="*/ 11233875 h 11233875"/>
              <a:gd name="connsiteX2" fmla="*/ 0 w 9244336"/>
              <a:gd name="connsiteY2" fmla="*/ 11233874 h 11233875"/>
              <a:gd name="connsiteX3" fmla="*/ 5665458 w 9244336"/>
              <a:gd name="connsiteY3" fmla="*/ 10127970 h 11233875"/>
              <a:gd name="connsiteX4" fmla="*/ 3694620 w 9244336"/>
              <a:gd name="connsiteY4" fmla="*/ 31527 h 11233875"/>
              <a:gd name="connsiteX5" fmla="*/ 3856128 w 9244336"/>
              <a:gd name="connsiteY5" fmla="*/ 0 h 112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4336" h="11233875">
                <a:moveTo>
                  <a:pt x="9244336" y="9429369"/>
                </a:moveTo>
                <a:lnTo>
                  <a:pt x="0" y="11233875"/>
                </a:lnTo>
                <a:lnTo>
                  <a:pt x="0" y="11233874"/>
                </a:lnTo>
                <a:lnTo>
                  <a:pt x="5665458" y="10127970"/>
                </a:lnTo>
                <a:lnTo>
                  <a:pt x="3694620" y="31527"/>
                </a:lnTo>
                <a:lnTo>
                  <a:pt x="3856128" y="0"/>
                </a:lnTo>
                <a:close/>
              </a:path>
            </a:pathLst>
          </a:custGeom>
          <a:solidFill>
            <a:srgbClr val="CE1126"/>
          </a:solidFill>
        </p:spPr>
        <p:txBody>
          <a:bodyPr wrap="square">
            <a:noAutofit/>
          </a:bodyPr>
          <a:lstStyle/>
          <a:p>
            <a:endParaRPr lang="en-US"/>
          </a:p>
        </p:txBody>
      </p:sp>
      <p:sp>
        <p:nvSpPr>
          <p:cNvPr id="14" name="Freeform: Shape 13">
            <a:extLst>
              <a:ext uri="{FF2B5EF4-FFF2-40B4-BE49-F238E27FC236}">
                <a16:creationId xmlns:a16="http://schemas.microsoft.com/office/drawing/2014/main" id="{4E4D47B8-509A-987D-845F-F0785F88A728}"/>
              </a:ext>
            </a:extLst>
          </p:cNvPr>
          <p:cNvSpPr/>
          <p:nvPr/>
        </p:nvSpPr>
        <p:spPr>
          <a:xfrm rot="12042607">
            <a:off x="14934745" y="-49445"/>
            <a:ext cx="5380644" cy="9778048"/>
          </a:xfrm>
          <a:custGeom>
            <a:avLst/>
            <a:gdLst>
              <a:gd name="connsiteX0" fmla="*/ 3659237 w 5380644"/>
              <a:gd name="connsiteY0" fmla="*/ 9778048 h 9778048"/>
              <a:gd name="connsiteX1" fmla="*/ 0 w 5380644"/>
              <a:gd name="connsiteY1" fmla="*/ 99328 h 9778048"/>
              <a:gd name="connsiteX2" fmla="*/ 262724 w 5380644"/>
              <a:gd name="connsiteY2" fmla="*/ 0 h 9778048"/>
              <a:gd name="connsiteX3" fmla="*/ 5380644 w 5380644"/>
              <a:gd name="connsiteY3" fmla="*/ 9115660 h 9778048"/>
            </a:gdLst>
            <a:ahLst/>
            <a:cxnLst>
              <a:cxn ang="0">
                <a:pos x="connsiteX0" y="connsiteY0"/>
              </a:cxn>
              <a:cxn ang="0">
                <a:pos x="connsiteX1" y="connsiteY1"/>
              </a:cxn>
              <a:cxn ang="0">
                <a:pos x="connsiteX2" y="connsiteY2"/>
              </a:cxn>
              <a:cxn ang="0">
                <a:pos x="connsiteX3" y="connsiteY3"/>
              </a:cxn>
            </a:cxnLst>
            <a:rect l="l" t="t" r="r" b="b"/>
            <a:pathLst>
              <a:path w="5380644" h="9778048">
                <a:moveTo>
                  <a:pt x="3659237" y="9778048"/>
                </a:moveTo>
                <a:lnTo>
                  <a:pt x="0" y="99328"/>
                </a:lnTo>
                <a:lnTo>
                  <a:pt x="262724" y="0"/>
                </a:lnTo>
                <a:lnTo>
                  <a:pt x="5380644" y="9115660"/>
                </a:lnTo>
                <a:close/>
              </a:path>
            </a:pathLst>
          </a:custGeom>
          <a:solidFill>
            <a:srgbClr val="003F87"/>
          </a:solidFill>
        </p:spPr>
        <p:txBody>
          <a:bodyPr wrap="square">
            <a:noAutofit/>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057163" y="2039227"/>
            <a:ext cx="4516092" cy="6208547"/>
          </a:xfrm>
          <a:custGeom>
            <a:avLst/>
            <a:gdLst/>
            <a:ahLst/>
            <a:cxnLst/>
            <a:rect l="l" t="t" r="r" b="b"/>
            <a:pathLst>
              <a:path w="4516092" h="6208547">
                <a:moveTo>
                  <a:pt x="0" y="0"/>
                </a:moveTo>
                <a:lnTo>
                  <a:pt x="4516092" y="0"/>
                </a:lnTo>
                <a:lnTo>
                  <a:pt x="4516092" y="6208546"/>
                </a:lnTo>
                <a:lnTo>
                  <a:pt x="0" y="6208546"/>
                </a:lnTo>
                <a:lnTo>
                  <a:pt x="0" y="0"/>
                </a:lnTo>
                <a:close/>
              </a:path>
            </a:pathLst>
          </a:custGeom>
          <a:blipFill>
            <a:blip r:embed="rId3"/>
            <a:stretch>
              <a:fillRect/>
            </a:stretch>
          </a:blipFill>
        </p:spPr>
        <p:txBody>
          <a:bodyPr/>
          <a:lstStyle/>
          <a:p>
            <a:endParaRPr lang="en-US"/>
          </a:p>
        </p:txBody>
      </p:sp>
      <p:sp>
        <p:nvSpPr>
          <p:cNvPr id="9" name="Freeform 9"/>
          <p:cNvSpPr/>
          <p:nvPr/>
        </p:nvSpPr>
        <p:spPr>
          <a:xfrm>
            <a:off x="342229" y="8466988"/>
            <a:ext cx="1429868" cy="1421924"/>
          </a:xfrm>
          <a:custGeom>
            <a:avLst/>
            <a:gdLst/>
            <a:ahLst/>
            <a:cxnLst/>
            <a:rect l="l" t="t" r="r" b="b"/>
            <a:pathLst>
              <a:path w="1429868" h="1421924">
                <a:moveTo>
                  <a:pt x="0" y="0"/>
                </a:moveTo>
                <a:lnTo>
                  <a:pt x="1429868" y="0"/>
                </a:lnTo>
                <a:lnTo>
                  <a:pt x="1429868" y="1421924"/>
                </a:lnTo>
                <a:lnTo>
                  <a:pt x="0" y="1421924"/>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5988425" y="746341"/>
            <a:ext cx="9347154" cy="1292885"/>
          </a:xfrm>
          <a:prstGeom prst="rect">
            <a:avLst/>
          </a:prstGeom>
        </p:spPr>
        <p:txBody>
          <a:bodyPr lIns="0" tIns="0" rIns="0" bIns="0" rtlCol="0" anchor="t">
            <a:spAutoFit/>
          </a:bodyPr>
          <a:lstStyle/>
          <a:p>
            <a:pPr algn="ctr">
              <a:lnSpc>
                <a:spcPts val="10638"/>
              </a:lnSpc>
              <a:spcBef>
                <a:spcPct val="0"/>
              </a:spcBef>
            </a:pPr>
            <a:r>
              <a:rPr lang="en-US" sz="7598" b="1" u="sng">
                <a:solidFill>
                  <a:srgbClr val="003366"/>
                </a:solidFill>
                <a:latin typeface="Playfair Display Bold"/>
                <a:ea typeface="Playfair Display Bold"/>
                <a:cs typeface="Playfair Display Bold"/>
                <a:sym typeface="Playfair Display Bold"/>
              </a:rPr>
              <a:t>Scholarships</a:t>
            </a:r>
          </a:p>
        </p:txBody>
      </p:sp>
      <p:sp>
        <p:nvSpPr>
          <p:cNvPr id="11" name="TextBox 11"/>
          <p:cNvSpPr txBox="1"/>
          <p:nvPr/>
        </p:nvSpPr>
        <p:spPr>
          <a:xfrm>
            <a:off x="6444973" y="2347595"/>
            <a:ext cx="8749553" cy="6415405"/>
          </a:xfrm>
          <a:prstGeom prst="rect">
            <a:avLst/>
          </a:prstGeom>
        </p:spPr>
        <p:txBody>
          <a:bodyPr lIns="0" tIns="0" rIns="0" bIns="0" rtlCol="0" anchor="t">
            <a:spAutoFit/>
          </a:bodyPr>
          <a:lstStyle/>
          <a:p>
            <a:pPr marL="604523" lvl="1" indent="-302261" algn="l">
              <a:lnSpc>
                <a:spcPts val="3920"/>
              </a:lnSpc>
              <a:buFont typeface="Arial"/>
              <a:buChar char="•"/>
            </a:pPr>
            <a:r>
              <a:rPr lang="en-US" sz="2800">
                <a:solidFill>
                  <a:srgbClr val="003366"/>
                </a:solidFill>
                <a:latin typeface="Playfair Display"/>
                <a:ea typeface="Playfair Display"/>
                <a:cs typeface="Playfair Display"/>
                <a:sym typeface="Playfair Display"/>
              </a:rPr>
              <a:t>Awarded $12+ Million in Scholarship to over 3,200 Eagles</a:t>
            </a:r>
          </a:p>
          <a:p>
            <a:pPr marL="604523" lvl="1" indent="-302261" algn="l">
              <a:lnSpc>
                <a:spcPts val="3920"/>
              </a:lnSpc>
              <a:buFont typeface="Arial"/>
              <a:buChar char="•"/>
            </a:pPr>
            <a:r>
              <a:rPr lang="en-US" sz="2800">
                <a:solidFill>
                  <a:srgbClr val="003366"/>
                </a:solidFill>
                <a:latin typeface="Playfair Display"/>
                <a:ea typeface="Playfair Display"/>
                <a:cs typeface="Playfair Display"/>
                <a:sym typeface="Playfair Display"/>
              </a:rPr>
              <a:t>2023 Scholarships</a:t>
            </a:r>
          </a:p>
          <a:p>
            <a:pPr marL="1209045" lvl="2" indent="-403015" algn="l">
              <a:lnSpc>
                <a:spcPts val="3920"/>
              </a:lnSpc>
              <a:buFont typeface="Arial"/>
              <a:buChar char="⚬"/>
            </a:pPr>
            <a:r>
              <a:rPr lang="en-US" sz="2800">
                <a:solidFill>
                  <a:srgbClr val="003366"/>
                </a:solidFill>
                <a:latin typeface="Playfair Display"/>
                <a:ea typeface="Playfair Display"/>
                <a:cs typeface="Playfair Display"/>
                <a:sym typeface="Playfair Display"/>
              </a:rPr>
              <a:t>$516,000 total </a:t>
            </a:r>
          </a:p>
          <a:p>
            <a:pPr marL="1209045" lvl="2" indent="-403015" algn="l">
              <a:lnSpc>
                <a:spcPts val="3920"/>
              </a:lnSpc>
              <a:buFont typeface="Arial"/>
              <a:buChar char="⚬"/>
            </a:pPr>
            <a:r>
              <a:rPr lang="en-US" sz="2800">
                <a:solidFill>
                  <a:srgbClr val="003366"/>
                </a:solidFill>
                <a:latin typeface="Playfair Display"/>
                <a:ea typeface="Playfair Display"/>
                <a:cs typeface="Playfair Display"/>
                <a:sym typeface="Playfair Display"/>
              </a:rPr>
              <a:t>69 recipients</a:t>
            </a:r>
          </a:p>
          <a:p>
            <a:pPr marL="604523" lvl="1" indent="-302261" algn="l">
              <a:lnSpc>
                <a:spcPts val="3920"/>
              </a:lnSpc>
              <a:buFont typeface="Arial"/>
              <a:buChar char="•"/>
            </a:pPr>
            <a:r>
              <a:rPr lang="en-US" sz="2800">
                <a:solidFill>
                  <a:srgbClr val="003366"/>
                </a:solidFill>
                <a:latin typeface="Playfair Display"/>
                <a:ea typeface="Playfair Display"/>
                <a:cs typeface="Playfair Display"/>
                <a:sym typeface="Playfair Display"/>
              </a:rPr>
              <a:t>Scholarships are awarded to Eagle Scouts who have shown</a:t>
            </a:r>
          </a:p>
          <a:p>
            <a:pPr marL="1209045" lvl="2" indent="-403015" algn="l">
              <a:lnSpc>
                <a:spcPts val="3920"/>
              </a:lnSpc>
              <a:buFont typeface="Arial"/>
              <a:buChar char="⚬"/>
            </a:pPr>
            <a:r>
              <a:rPr lang="en-US" sz="2800">
                <a:solidFill>
                  <a:srgbClr val="003366"/>
                </a:solidFill>
                <a:latin typeface="Playfair Display"/>
                <a:ea typeface="Playfair Display"/>
                <a:cs typeface="Playfair Display"/>
                <a:sym typeface="Playfair Display"/>
              </a:rPr>
              <a:t>Active participation in school, scouting, community service and understand principles of service through their character</a:t>
            </a:r>
          </a:p>
          <a:p>
            <a:pPr marL="1209045" lvl="2" indent="-403015" algn="l">
              <a:lnSpc>
                <a:spcPts val="3920"/>
              </a:lnSpc>
              <a:buFont typeface="Arial"/>
              <a:buChar char="⚬"/>
            </a:pPr>
            <a:r>
              <a:rPr lang="en-US" sz="2800">
                <a:solidFill>
                  <a:srgbClr val="003366"/>
                </a:solidFill>
                <a:latin typeface="Playfair Display"/>
                <a:ea typeface="Playfair Display"/>
                <a:cs typeface="Playfair Display"/>
                <a:sym typeface="Playfair Display"/>
              </a:rPr>
              <a:t>Demonstrate having a financial need and how theirs distinguishes from others</a:t>
            </a:r>
          </a:p>
          <a:p>
            <a:pPr marL="604523" lvl="1" indent="-302261" algn="l">
              <a:lnSpc>
                <a:spcPts val="3920"/>
              </a:lnSpc>
              <a:buFont typeface="Arial"/>
              <a:buChar char="•"/>
            </a:pPr>
            <a:r>
              <a:rPr lang="en-US" sz="2800">
                <a:solidFill>
                  <a:srgbClr val="003366"/>
                </a:solidFill>
                <a:latin typeface="Playfair Display"/>
                <a:ea typeface="Playfair Display"/>
                <a:cs typeface="Playfair Display"/>
                <a:sym typeface="Playfair Display"/>
              </a:rPr>
              <a:t>Application is open December 1 through January 1</a:t>
            </a:r>
          </a:p>
          <a:p>
            <a:pPr marL="1209045" lvl="2" indent="-403015" algn="l">
              <a:lnSpc>
                <a:spcPts val="3920"/>
              </a:lnSpc>
              <a:buFont typeface="Arial"/>
              <a:buChar char="⚬"/>
            </a:pPr>
            <a:r>
              <a:rPr lang="en-US" sz="2800">
                <a:solidFill>
                  <a:srgbClr val="003366"/>
                </a:solidFill>
                <a:latin typeface="Playfair Display"/>
                <a:ea typeface="Playfair Display"/>
                <a:cs typeface="Playfair Display"/>
                <a:sym typeface="Playfair Display"/>
              </a:rPr>
              <a:t>Only available to NESA members</a:t>
            </a:r>
          </a:p>
        </p:txBody>
      </p:sp>
      <p:sp>
        <p:nvSpPr>
          <p:cNvPr id="12" name="TextBox 12"/>
          <p:cNvSpPr txBox="1"/>
          <p:nvPr/>
        </p:nvSpPr>
        <p:spPr>
          <a:xfrm>
            <a:off x="1772097" y="8854417"/>
            <a:ext cx="4216328" cy="580391"/>
          </a:xfrm>
          <a:prstGeom prst="rect">
            <a:avLst/>
          </a:prstGeom>
        </p:spPr>
        <p:txBody>
          <a:bodyPr wrap="square" lIns="0" tIns="0" rIns="0" bIns="0" rtlCol="0" anchor="t">
            <a:spAutoFit/>
          </a:bodyPr>
          <a:lstStyle/>
          <a:p>
            <a:pPr algn="ctr">
              <a:lnSpc>
                <a:spcPts val="4759"/>
              </a:lnSpc>
              <a:spcBef>
                <a:spcPct val="0"/>
              </a:spcBef>
            </a:pPr>
            <a:r>
              <a:rPr lang="en-US" sz="3399">
                <a:solidFill>
                  <a:srgbClr val="003366"/>
                </a:solidFill>
                <a:latin typeface="Playfair Display"/>
                <a:ea typeface="Playfair Display"/>
                <a:cs typeface="Playfair Display"/>
                <a:sym typeface="Playfair Display"/>
              </a:rPr>
              <a:t>Navigate to nesa.org</a:t>
            </a:r>
          </a:p>
        </p:txBody>
      </p:sp>
      <p:sp>
        <p:nvSpPr>
          <p:cNvPr id="13" name="Freeform: Shape 12">
            <a:extLst>
              <a:ext uri="{FF2B5EF4-FFF2-40B4-BE49-F238E27FC236}">
                <a16:creationId xmlns:a16="http://schemas.microsoft.com/office/drawing/2014/main" id="{7184B944-A3BE-93B8-155D-966CE2269FCF}"/>
              </a:ext>
            </a:extLst>
          </p:cNvPr>
          <p:cNvSpPr/>
          <p:nvPr/>
        </p:nvSpPr>
        <p:spPr>
          <a:xfrm rot="11462719">
            <a:off x="13825547" y="-989589"/>
            <a:ext cx="9244336" cy="11233875"/>
          </a:xfrm>
          <a:custGeom>
            <a:avLst/>
            <a:gdLst>
              <a:gd name="connsiteX0" fmla="*/ 9244336 w 9244336"/>
              <a:gd name="connsiteY0" fmla="*/ 9429369 h 11233875"/>
              <a:gd name="connsiteX1" fmla="*/ 0 w 9244336"/>
              <a:gd name="connsiteY1" fmla="*/ 11233875 h 11233875"/>
              <a:gd name="connsiteX2" fmla="*/ 0 w 9244336"/>
              <a:gd name="connsiteY2" fmla="*/ 11233874 h 11233875"/>
              <a:gd name="connsiteX3" fmla="*/ 5665458 w 9244336"/>
              <a:gd name="connsiteY3" fmla="*/ 10127970 h 11233875"/>
              <a:gd name="connsiteX4" fmla="*/ 3694620 w 9244336"/>
              <a:gd name="connsiteY4" fmla="*/ 31527 h 11233875"/>
              <a:gd name="connsiteX5" fmla="*/ 3856128 w 9244336"/>
              <a:gd name="connsiteY5" fmla="*/ 0 h 112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4336" h="11233875">
                <a:moveTo>
                  <a:pt x="9244336" y="9429369"/>
                </a:moveTo>
                <a:lnTo>
                  <a:pt x="0" y="11233875"/>
                </a:lnTo>
                <a:lnTo>
                  <a:pt x="0" y="11233874"/>
                </a:lnTo>
                <a:lnTo>
                  <a:pt x="5665458" y="10127970"/>
                </a:lnTo>
                <a:lnTo>
                  <a:pt x="3694620" y="31527"/>
                </a:lnTo>
                <a:lnTo>
                  <a:pt x="3856128" y="0"/>
                </a:lnTo>
                <a:close/>
              </a:path>
            </a:pathLst>
          </a:custGeom>
          <a:solidFill>
            <a:srgbClr val="CE1126"/>
          </a:solidFill>
        </p:spPr>
        <p:txBody>
          <a:bodyPr wrap="square">
            <a:noAutofit/>
          </a:bodyPr>
          <a:lstStyle/>
          <a:p>
            <a:endParaRPr lang="en-US"/>
          </a:p>
        </p:txBody>
      </p:sp>
      <p:sp>
        <p:nvSpPr>
          <p:cNvPr id="14" name="Freeform: Shape 13">
            <a:extLst>
              <a:ext uri="{FF2B5EF4-FFF2-40B4-BE49-F238E27FC236}">
                <a16:creationId xmlns:a16="http://schemas.microsoft.com/office/drawing/2014/main" id="{F76F7838-B880-3DB4-8284-41983B295644}"/>
              </a:ext>
            </a:extLst>
          </p:cNvPr>
          <p:cNvSpPr/>
          <p:nvPr/>
        </p:nvSpPr>
        <p:spPr>
          <a:xfrm rot="12042607">
            <a:off x="14934745" y="-49445"/>
            <a:ext cx="5380644" cy="9778048"/>
          </a:xfrm>
          <a:custGeom>
            <a:avLst/>
            <a:gdLst>
              <a:gd name="connsiteX0" fmla="*/ 3659237 w 5380644"/>
              <a:gd name="connsiteY0" fmla="*/ 9778048 h 9778048"/>
              <a:gd name="connsiteX1" fmla="*/ 0 w 5380644"/>
              <a:gd name="connsiteY1" fmla="*/ 99328 h 9778048"/>
              <a:gd name="connsiteX2" fmla="*/ 262724 w 5380644"/>
              <a:gd name="connsiteY2" fmla="*/ 0 h 9778048"/>
              <a:gd name="connsiteX3" fmla="*/ 5380644 w 5380644"/>
              <a:gd name="connsiteY3" fmla="*/ 9115660 h 9778048"/>
            </a:gdLst>
            <a:ahLst/>
            <a:cxnLst>
              <a:cxn ang="0">
                <a:pos x="connsiteX0" y="connsiteY0"/>
              </a:cxn>
              <a:cxn ang="0">
                <a:pos x="connsiteX1" y="connsiteY1"/>
              </a:cxn>
              <a:cxn ang="0">
                <a:pos x="connsiteX2" y="connsiteY2"/>
              </a:cxn>
              <a:cxn ang="0">
                <a:pos x="connsiteX3" y="connsiteY3"/>
              </a:cxn>
            </a:cxnLst>
            <a:rect l="l" t="t" r="r" b="b"/>
            <a:pathLst>
              <a:path w="5380644" h="9778048">
                <a:moveTo>
                  <a:pt x="3659237" y="9778048"/>
                </a:moveTo>
                <a:lnTo>
                  <a:pt x="0" y="99328"/>
                </a:lnTo>
                <a:lnTo>
                  <a:pt x="262724" y="0"/>
                </a:lnTo>
                <a:lnTo>
                  <a:pt x="5380644" y="9115660"/>
                </a:lnTo>
                <a:close/>
              </a:path>
            </a:pathLst>
          </a:custGeom>
          <a:solidFill>
            <a:srgbClr val="003F87"/>
          </a:solidFill>
        </p:spPr>
        <p:txBody>
          <a:bodyPr wrap="square">
            <a:noAutofit/>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otalTime>0</TotalTime>
  <Words>2394</Words>
  <Application>Microsoft Macintosh PowerPoint</Application>
  <PresentationFormat>Custom</PresentationFormat>
  <Paragraphs>247</Paragraphs>
  <Slides>18</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Playfair Display</vt:lpstr>
      <vt:lpstr>Montserrat</vt:lpstr>
      <vt:lpstr>YACgEZ1cb1Q 0</vt:lpstr>
      <vt:lpstr>Calibri</vt:lpstr>
      <vt:lpstr>Roboto</vt:lpstr>
      <vt:lpstr>Playfair Display Ultra-Bold</vt:lpstr>
      <vt:lpstr>Aptos</vt:lpstr>
      <vt:lpstr>Playfair Display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You wanted to know about the National Eagle Scout Association</dc:title>
  <cp:lastModifiedBy>Trevor Bormann</cp:lastModifiedBy>
  <cp:revision>2</cp:revision>
  <cp:lastPrinted>2024-11-17T23:06:15Z</cp:lastPrinted>
  <dcterms:created xsi:type="dcterms:W3CDTF">2006-08-16T00:00:00Z</dcterms:created>
  <dcterms:modified xsi:type="dcterms:W3CDTF">2024-11-17T23:15:26Z</dcterms:modified>
  <dc:identifier>DAGWM5OBZTA</dc:identifier>
</cp:coreProperties>
</file>