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145707827" r:id="rId5"/>
    <p:sldId id="2145707831" r:id="rId6"/>
    <p:sldId id="2145707836" r:id="rId7"/>
    <p:sldId id="2145707837" r:id="rId8"/>
    <p:sldId id="2145707862" r:id="rId9"/>
    <p:sldId id="2145707863" r:id="rId10"/>
    <p:sldId id="2145707864" r:id="rId11"/>
    <p:sldId id="2145707865" r:id="rId12"/>
    <p:sldId id="2145707866" r:id="rId13"/>
    <p:sldId id="2145707867" r:id="rId14"/>
    <p:sldId id="2145707868" r:id="rId15"/>
    <p:sldId id="2145707880" r:id="rId16"/>
    <p:sldId id="2145707869" r:id="rId17"/>
    <p:sldId id="2145707870" r:id="rId18"/>
    <p:sldId id="2145707881" r:id="rId19"/>
    <p:sldId id="2145707871" r:id="rId20"/>
    <p:sldId id="2145707872" r:id="rId21"/>
    <p:sldId id="2145707873" r:id="rId22"/>
    <p:sldId id="2145707874" r:id="rId23"/>
    <p:sldId id="2145707875" r:id="rId24"/>
    <p:sldId id="2145707878" r:id="rId25"/>
    <p:sldId id="2145707879" r:id="rId26"/>
    <p:sldId id="2145707882" r:id="rId27"/>
    <p:sldId id="2145707859" r:id="rId28"/>
    <p:sldId id="2145707860" r:id="rId29"/>
    <p:sldId id="2145707861" r:id="rId30"/>
    <p:sldId id="21457078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697"/>
    <a:srgbClr val="898989"/>
    <a:srgbClr val="CE1126"/>
    <a:srgbClr val="067EEB"/>
    <a:srgbClr val="0070C0"/>
    <a:srgbClr val="003F87"/>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09"/>
    <p:restoredTop sz="74697" autoAdjust="0"/>
  </p:normalViewPr>
  <p:slideViewPr>
    <p:cSldViewPr snapToGrid="0">
      <p:cViewPr varScale="1">
        <p:scale>
          <a:sx n="73" d="100"/>
          <a:sy n="73" d="100"/>
        </p:scale>
        <p:origin x="10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09433-8FC2-4E26-ADBE-E9ED89CCBB73}"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207B0-5271-4B48-8F11-F6D90584FECD}" type="slidenum">
              <a:rPr lang="en-US" smtClean="0"/>
              <a:t>‹#›</a:t>
            </a:fld>
            <a:endParaRPr lang="en-US"/>
          </a:p>
        </p:txBody>
      </p:sp>
    </p:spTree>
    <p:extLst>
      <p:ext uri="{BB962C8B-B14F-4D97-AF65-F5344CB8AC3E}">
        <p14:creationId xmlns:p14="http://schemas.microsoft.com/office/powerpoint/2010/main" val="32889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5D207B0-5271-4B48-8F11-F6D90584FECD}" type="slidenum">
              <a:rPr lang="en-US" smtClean="0"/>
              <a:t>1</a:t>
            </a:fld>
            <a:endParaRPr lang="en-US"/>
          </a:p>
        </p:txBody>
      </p:sp>
    </p:spTree>
    <p:extLst>
      <p:ext uri="{BB962C8B-B14F-4D97-AF65-F5344CB8AC3E}">
        <p14:creationId xmlns:p14="http://schemas.microsoft.com/office/powerpoint/2010/main" val="324457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10</a:t>
            </a:fld>
            <a:endParaRPr lang="en-US"/>
          </a:p>
        </p:txBody>
      </p:sp>
    </p:spTree>
    <p:extLst>
      <p:ext uri="{BB962C8B-B14F-4D97-AF65-F5344CB8AC3E}">
        <p14:creationId xmlns:p14="http://schemas.microsoft.com/office/powerpoint/2010/main" val="135230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11</a:t>
            </a:fld>
            <a:endParaRPr lang="en-US"/>
          </a:p>
        </p:txBody>
      </p:sp>
    </p:spTree>
    <p:extLst>
      <p:ext uri="{BB962C8B-B14F-4D97-AF65-F5344CB8AC3E}">
        <p14:creationId xmlns:p14="http://schemas.microsoft.com/office/powerpoint/2010/main" val="113735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12</a:t>
            </a:fld>
            <a:endParaRPr lang="en-US"/>
          </a:p>
        </p:txBody>
      </p:sp>
    </p:spTree>
    <p:extLst>
      <p:ext uri="{BB962C8B-B14F-4D97-AF65-F5344CB8AC3E}">
        <p14:creationId xmlns:p14="http://schemas.microsoft.com/office/powerpoint/2010/main" val="358240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13</a:t>
            </a:fld>
            <a:endParaRPr lang="en-US"/>
          </a:p>
        </p:txBody>
      </p:sp>
    </p:spTree>
    <p:extLst>
      <p:ext uri="{BB962C8B-B14F-4D97-AF65-F5344CB8AC3E}">
        <p14:creationId xmlns:p14="http://schemas.microsoft.com/office/powerpoint/2010/main" val="391387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14</a:t>
            </a:fld>
            <a:endParaRPr lang="en-US"/>
          </a:p>
        </p:txBody>
      </p:sp>
    </p:spTree>
    <p:extLst>
      <p:ext uri="{BB962C8B-B14F-4D97-AF65-F5344CB8AC3E}">
        <p14:creationId xmlns:p14="http://schemas.microsoft.com/office/powerpoint/2010/main" val="422226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lgn="l" rtl="0">
              <a:spcBef>
                <a:spcPts val="640"/>
              </a:spcBef>
              <a:spcAft>
                <a:spcPts val="0"/>
              </a:spcAft>
              <a:buClr>
                <a:schemeClr val="dk1"/>
              </a:buClr>
              <a:buSzPts val="3200"/>
            </a:pP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15</a:t>
            </a:fld>
            <a:endParaRPr lang="en-US"/>
          </a:p>
        </p:txBody>
      </p:sp>
    </p:spTree>
    <p:extLst>
      <p:ext uri="{BB962C8B-B14F-4D97-AF65-F5344CB8AC3E}">
        <p14:creationId xmlns:p14="http://schemas.microsoft.com/office/powerpoint/2010/main" val="346031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16</a:t>
            </a:fld>
            <a:endParaRPr lang="en-US"/>
          </a:p>
        </p:txBody>
      </p:sp>
    </p:spTree>
    <p:extLst>
      <p:ext uri="{BB962C8B-B14F-4D97-AF65-F5344CB8AC3E}">
        <p14:creationId xmlns:p14="http://schemas.microsoft.com/office/powerpoint/2010/main" val="166749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17</a:t>
            </a:fld>
            <a:endParaRPr lang="en-US"/>
          </a:p>
        </p:txBody>
      </p:sp>
    </p:spTree>
    <p:extLst>
      <p:ext uri="{BB962C8B-B14F-4D97-AF65-F5344CB8AC3E}">
        <p14:creationId xmlns:p14="http://schemas.microsoft.com/office/powerpoint/2010/main" val="406264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18</a:t>
            </a:fld>
            <a:endParaRPr lang="en-US"/>
          </a:p>
        </p:txBody>
      </p:sp>
    </p:spTree>
    <p:extLst>
      <p:ext uri="{BB962C8B-B14F-4D97-AF65-F5344CB8AC3E}">
        <p14:creationId xmlns:p14="http://schemas.microsoft.com/office/powerpoint/2010/main" val="45640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19</a:t>
            </a:fld>
            <a:endParaRPr lang="en-US"/>
          </a:p>
        </p:txBody>
      </p:sp>
    </p:spTree>
    <p:extLst>
      <p:ext uri="{BB962C8B-B14F-4D97-AF65-F5344CB8AC3E}">
        <p14:creationId xmlns:p14="http://schemas.microsoft.com/office/powerpoint/2010/main" val="342453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a:t>
            </a:fld>
            <a:endParaRPr lang="en-US"/>
          </a:p>
        </p:txBody>
      </p:sp>
    </p:spTree>
    <p:extLst>
      <p:ext uri="{BB962C8B-B14F-4D97-AF65-F5344CB8AC3E}">
        <p14:creationId xmlns:p14="http://schemas.microsoft.com/office/powerpoint/2010/main" val="1146040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20</a:t>
            </a:fld>
            <a:endParaRPr lang="en-US"/>
          </a:p>
        </p:txBody>
      </p:sp>
    </p:spTree>
    <p:extLst>
      <p:ext uri="{BB962C8B-B14F-4D97-AF65-F5344CB8AC3E}">
        <p14:creationId xmlns:p14="http://schemas.microsoft.com/office/powerpoint/2010/main" val="2050664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21</a:t>
            </a:fld>
            <a:endParaRPr lang="en-US"/>
          </a:p>
        </p:txBody>
      </p:sp>
    </p:spTree>
    <p:extLst>
      <p:ext uri="{BB962C8B-B14F-4D97-AF65-F5344CB8AC3E}">
        <p14:creationId xmlns:p14="http://schemas.microsoft.com/office/powerpoint/2010/main" val="2848806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22</a:t>
            </a:fld>
            <a:endParaRPr lang="en-US"/>
          </a:p>
        </p:txBody>
      </p:sp>
    </p:spTree>
    <p:extLst>
      <p:ext uri="{BB962C8B-B14F-4D97-AF65-F5344CB8AC3E}">
        <p14:creationId xmlns:p14="http://schemas.microsoft.com/office/powerpoint/2010/main" val="109620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spcBef>
                <a:spcPts val="640"/>
              </a:spcBef>
              <a:spcAft>
                <a:spcPts val="0"/>
              </a:spcAft>
              <a:buClr>
                <a:schemeClr val="dk1"/>
              </a:buClr>
              <a:buSzPts val="3200"/>
              <a:buChar char="•"/>
            </a:pPr>
            <a:endParaRPr lang="en-US" sz="1200" dirty="0"/>
          </a:p>
        </p:txBody>
      </p:sp>
      <p:sp>
        <p:nvSpPr>
          <p:cNvPr id="4" name="Slide Number Placeholder 3"/>
          <p:cNvSpPr>
            <a:spLocks noGrp="1"/>
          </p:cNvSpPr>
          <p:nvPr>
            <p:ph type="sldNum" sz="quarter" idx="5"/>
          </p:nvPr>
        </p:nvSpPr>
        <p:spPr/>
        <p:txBody>
          <a:bodyPr/>
          <a:lstStyle/>
          <a:p>
            <a:fld id="{B5D207B0-5271-4B48-8F11-F6D90584FECD}" type="slidenum">
              <a:rPr lang="en-US" smtClean="0"/>
              <a:t>23</a:t>
            </a:fld>
            <a:endParaRPr lang="en-US"/>
          </a:p>
        </p:txBody>
      </p:sp>
    </p:spTree>
    <p:extLst>
      <p:ext uri="{BB962C8B-B14F-4D97-AF65-F5344CB8AC3E}">
        <p14:creationId xmlns:p14="http://schemas.microsoft.com/office/powerpoint/2010/main" val="1279907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24</a:t>
            </a:fld>
            <a:endParaRPr lang="en-US"/>
          </a:p>
        </p:txBody>
      </p:sp>
    </p:spTree>
    <p:extLst>
      <p:ext uri="{BB962C8B-B14F-4D97-AF65-F5344CB8AC3E}">
        <p14:creationId xmlns:p14="http://schemas.microsoft.com/office/powerpoint/2010/main" val="1062005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25</a:t>
            </a:fld>
            <a:endParaRPr lang="en-US"/>
          </a:p>
        </p:txBody>
      </p:sp>
    </p:spTree>
    <p:extLst>
      <p:ext uri="{BB962C8B-B14F-4D97-AF65-F5344CB8AC3E}">
        <p14:creationId xmlns:p14="http://schemas.microsoft.com/office/powerpoint/2010/main" val="2942109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26</a:t>
            </a:fld>
            <a:endParaRPr lang="en-US"/>
          </a:p>
        </p:txBody>
      </p:sp>
    </p:spTree>
    <p:extLst>
      <p:ext uri="{BB962C8B-B14F-4D97-AF65-F5344CB8AC3E}">
        <p14:creationId xmlns:p14="http://schemas.microsoft.com/office/powerpoint/2010/main" val="1648713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27</a:t>
            </a:fld>
            <a:endParaRPr lang="en-US"/>
          </a:p>
        </p:txBody>
      </p:sp>
    </p:spTree>
    <p:extLst>
      <p:ext uri="{BB962C8B-B14F-4D97-AF65-F5344CB8AC3E}">
        <p14:creationId xmlns:p14="http://schemas.microsoft.com/office/powerpoint/2010/main" val="14241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898989"/>
              </a:solidFill>
            </a:endParaRPr>
          </a:p>
        </p:txBody>
      </p:sp>
      <p:sp>
        <p:nvSpPr>
          <p:cNvPr id="4" name="Slide Number Placeholder 3"/>
          <p:cNvSpPr>
            <a:spLocks noGrp="1"/>
          </p:cNvSpPr>
          <p:nvPr>
            <p:ph type="sldNum" sz="quarter" idx="5"/>
          </p:nvPr>
        </p:nvSpPr>
        <p:spPr/>
        <p:txBody>
          <a:bodyPr/>
          <a:lstStyle/>
          <a:p>
            <a:fld id="{B5D207B0-5271-4B48-8F11-F6D90584FECD}" type="slidenum">
              <a:rPr lang="en-US" smtClean="0"/>
              <a:t>3</a:t>
            </a:fld>
            <a:endParaRPr lang="en-US"/>
          </a:p>
        </p:txBody>
      </p:sp>
    </p:spTree>
    <p:extLst>
      <p:ext uri="{BB962C8B-B14F-4D97-AF65-F5344CB8AC3E}">
        <p14:creationId xmlns:p14="http://schemas.microsoft.com/office/powerpoint/2010/main" val="245525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E1126"/>
              </a:solidFill>
            </a:endParaRPr>
          </a:p>
        </p:txBody>
      </p:sp>
      <p:sp>
        <p:nvSpPr>
          <p:cNvPr id="4" name="Slide Number Placeholder 3"/>
          <p:cNvSpPr>
            <a:spLocks noGrp="1"/>
          </p:cNvSpPr>
          <p:nvPr>
            <p:ph type="sldNum" sz="quarter" idx="5"/>
          </p:nvPr>
        </p:nvSpPr>
        <p:spPr/>
        <p:txBody>
          <a:bodyPr/>
          <a:lstStyle/>
          <a:p>
            <a:fld id="{B5D207B0-5271-4B48-8F11-F6D90584FECD}" type="slidenum">
              <a:rPr lang="en-US" smtClean="0"/>
              <a:t>4</a:t>
            </a:fld>
            <a:endParaRPr lang="en-US"/>
          </a:p>
        </p:txBody>
      </p:sp>
    </p:spTree>
    <p:extLst>
      <p:ext uri="{BB962C8B-B14F-4D97-AF65-F5344CB8AC3E}">
        <p14:creationId xmlns:p14="http://schemas.microsoft.com/office/powerpoint/2010/main" val="83407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5</a:t>
            </a:fld>
            <a:endParaRPr lang="en-US"/>
          </a:p>
        </p:txBody>
      </p:sp>
    </p:spTree>
    <p:extLst>
      <p:ext uri="{BB962C8B-B14F-4D97-AF65-F5344CB8AC3E}">
        <p14:creationId xmlns:p14="http://schemas.microsoft.com/office/powerpoint/2010/main" val="150398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6</a:t>
            </a:fld>
            <a:endParaRPr lang="en-US"/>
          </a:p>
        </p:txBody>
      </p:sp>
    </p:spTree>
    <p:extLst>
      <p:ext uri="{BB962C8B-B14F-4D97-AF65-F5344CB8AC3E}">
        <p14:creationId xmlns:p14="http://schemas.microsoft.com/office/powerpoint/2010/main" val="82834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7</a:t>
            </a:fld>
            <a:endParaRPr lang="en-US"/>
          </a:p>
        </p:txBody>
      </p:sp>
    </p:spTree>
    <p:extLst>
      <p:ext uri="{BB962C8B-B14F-4D97-AF65-F5344CB8AC3E}">
        <p14:creationId xmlns:p14="http://schemas.microsoft.com/office/powerpoint/2010/main" val="413468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8</a:t>
            </a:fld>
            <a:endParaRPr lang="en-US"/>
          </a:p>
        </p:txBody>
      </p:sp>
    </p:spTree>
    <p:extLst>
      <p:ext uri="{BB962C8B-B14F-4D97-AF65-F5344CB8AC3E}">
        <p14:creationId xmlns:p14="http://schemas.microsoft.com/office/powerpoint/2010/main" val="390302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9</a:t>
            </a:fld>
            <a:endParaRPr lang="en-US"/>
          </a:p>
        </p:txBody>
      </p:sp>
    </p:spTree>
    <p:extLst>
      <p:ext uri="{BB962C8B-B14F-4D97-AF65-F5344CB8AC3E}">
        <p14:creationId xmlns:p14="http://schemas.microsoft.com/office/powerpoint/2010/main" val="1856892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https://www.youtube.com/embed/yREQNjPMDYA?feature=oembed" TargetMode="Externa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xelated eagle and fleur-de-lis&#10;&#10;Description automatically generated">
            <a:extLst>
              <a:ext uri="{FF2B5EF4-FFF2-40B4-BE49-F238E27FC236}">
                <a16:creationId xmlns:a16="http://schemas.microsoft.com/office/drawing/2014/main" id="{72901E7C-74B1-A78B-2ECE-3A2686905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Tree>
    <p:extLst>
      <p:ext uri="{BB962C8B-B14F-4D97-AF65-F5344CB8AC3E}">
        <p14:creationId xmlns:p14="http://schemas.microsoft.com/office/powerpoint/2010/main" val="29083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F757-681C-4A02-9880-D3EFEC32F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92B0C-E864-4B4B-964A-9E53C4E70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875C4-2DA6-4DB0-886A-65230F286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FA1B245-E00A-3917-E017-4EA5C66C542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xelated eagle and fleur-de-lis&#10;&#10;Description automatically generated">
            <a:extLst>
              <a:ext uri="{FF2B5EF4-FFF2-40B4-BE49-F238E27FC236}">
                <a16:creationId xmlns:a16="http://schemas.microsoft.com/office/drawing/2014/main" id="{B00A0236-CD49-6C02-C970-557E46BC9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Tree>
    <p:extLst>
      <p:ext uri="{BB962C8B-B14F-4D97-AF65-F5344CB8AC3E}">
        <p14:creationId xmlns:p14="http://schemas.microsoft.com/office/powerpoint/2010/main" val="94780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AD7C-ECC6-49CB-B259-D3F6D5FCA6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5DAF5-D4B9-40C2-8952-A817CEA0E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5CD0C-B93E-4D69-9F0B-B03424A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11D90EF-04B1-4207-82AE-7D6FF6DE4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06857F-C227-4BF7-9CAA-DF52159C1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D916E408-743D-4137-361F-428EB2B71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8AF52595-2092-FCC4-2918-2636FE29C92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40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99FE-3370-48F5-9321-3BDCA32F3D21}"/>
              </a:ext>
            </a:extLst>
          </p:cNvPr>
          <p:cNvSpPr>
            <a:spLocks noGrp="1"/>
          </p:cNvSpPr>
          <p:nvPr>
            <p:ph type="title"/>
          </p:nvPr>
        </p:nvSpPr>
        <p:spPr/>
        <p:txBody>
          <a:bodyPr/>
          <a:lstStyle/>
          <a:p>
            <a:r>
              <a:rPr lang="en-US"/>
              <a:t>Click to edit Master title style</a:t>
            </a:r>
          </a:p>
        </p:txBody>
      </p:sp>
      <p:pic>
        <p:nvPicPr>
          <p:cNvPr id="6" name="Picture 5" descr="A pixelated eagle and fleur-de-lis&#10;&#10;Description automatically generated">
            <a:extLst>
              <a:ext uri="{FF2B5EF4-FFF2-40B4-BE49-F238E27FC236}">
                <a16:creationId xmlns:a16="http://schemas.microsoft.com/office/drawing/2014/main" id="{B491A432-C8BD-9833-A8B4-DBD007183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7" name="Rectangle 6">
            <a:extLst>
              <a:ext uri="{FF2B5EF4-FFF2-40B4-BE49-F238E27FC236}">
                <a16:creationId xmlns:a16="http://schemas.microsoft.com/office/drawing/2014/main" id="{2F4B0F77-6FAF-1282-B422-7DCFBDEBEFE2}"/>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89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xelated eagle and fleur-de-lis&#10;&#10;Description automatically generated">
            <a:extLst>
              <a:ext uri="{FF2B5EF4-FFF2-40B4-BE49-F238E27FC236}">
                <a16:creationId xmlns:a16="http://schemas.microsoft.com/office/drawing/2014/main" id="{0C94862F-08CF-46FC-C24E-7A34BB609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6" name="Rectangle 5">
            <a:extLst>
              <a:ext uri="{FF2B5EF4-FFF2-40B4-BE49-F238E27FC236}">
                <a16:creationId xmlns:a16="http://schemas.microsoft.com/office/drawing/2014/main" id="{BAF6F8E2-423C-235F-A91E-46368224DC6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86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61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9CC8-CB60-4446-B9C0-ADCD83841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9C459-CA2E-471A-90B8-9CD7B5B74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93446-49D2-4C5C-AB3C-7983D6B4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FFFBB187-25D7-47C5-F607-124BAF58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D1C14125-5670-0FF1-5A04-AD8CD4EE708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11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1AF4-9EFB-4707-9220-D0D63A4D9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70091-600C-4D13-BC30-F09377330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3D1BD4D-2262-4913-BC7B-CDD0773F3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95A09301-6D40-261D-449B-6AF89293C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C8774B37-F34B-E20E-FDA4-684FC1755BE8}"/>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013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4F11-2B33-457A-AE33-E84F496C0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930FA-69BC-4619-978D-55BEAF1C6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B794337A-6CBF-625D-825A-48C4B388B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9EAFF8C0-FF2B-8447-B3EF-197DC3F17CBD}"/>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639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A9CE8-520D-4A08-8BE0-AD7B43EB3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77866-7875-4403-83CF-5558D69EF4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A347FE61-ADCA-2027-39E6-BDE85EAD8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F205E194-E059-501B-EE4E-125B7521C4F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04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756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5746" y="6034906"/>
            <a:ext cx="3599001" cy="553988"/>
          </a:xfrm>
          <a:prstGeom prst="rect">
            <a:avLst/>
          </a:prstGeom>
        </p:spPr>
      </p:pic>
    </p:spTree>
    <p:extLst>
      <p:ext uri="{BB962C8B-B14F-4D97-AF65-F5344CB8AC3E}">
        <p14:creationId xmlns:p14="http://schemas.microsoft.com/office/powerpoint/2010/main" val="163844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97"/>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22" y="2303584"/>
            <a:ext cx="10875156" cy="1673994"/>
          </a:xfrm>
          <a:prstGeom prst="rect">
            <a:avLst/>
          </a:prstGeom>
        </p:spPr>
      </p:pic>
    </p:spTree>
    <p:extLst>
      <p:ext uri="{BB962C8B-B14F-4D97-AF65-F5344CB8AC3E}">
        <p14:creationId xmlns:p14="http://schemas.microsoft.com/office/powerpoint/2010/main" val="216802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75697"/>
        </a:solidFill>
        <a:effectLst/>
      </p:bgPr>
    </p:bg>
    <p:spTree>
      <p:nvGrpSpPr>
        <p:cNvPr id="1" name=""/>
        <p:cNvGrpSpPr/>
        <p:nvPr/>
      </p:nvGrpSpPr>
      <p:grpSpPr>
        <a:xfrm>
          <a:off x="0" y="0"/>
          <a:ext cx="0" cy="0"/>
          <a:chOff x="0" y="0"/>
          <a:chExt cx="0" cy="0"/>
        </a:xfrm>
      </p:grpSpPr>
      <p:pic>
        <p:nvPicPr>
          <p:cNvPr id="3" name="Picture 2" descr="A black and white logo with white text&#10;&#10;Description automatically generated">
            <a:extLst>
              <a:ext uri="{FF2B5EF4-FFF2-40B4-BE49-F238E27FC236}">
                <a16:creationId xmlns:a16="http://schemas.microsoft.com/office/drawing/2014/main" id="{4111B350-352A-23F8-F74D-644E0455B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037" y="771138"/>
            <a:ext cx="6915926" cy="5315723"/>
          </a:xfrm>
          <a:prstGeom prst="rect">
            <a:avLst/>
          </a:prstGeom>
        </p:spPr>
      </p:pic>
    </p:spTree>
    <p:extLst>
      <p:ext uri="{BB962C8B-B14F-4D97-AF65-F5344CB8AC3E}">
        <p14:creationId xmlns:p14="http://schemas.microsoft.com/office/powerpoint/2010/main" val="68193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837EC5-B555-47D5-AB4A-BAB18FFA0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xelated eagle and fleur-de-lis&#10;&#10;Description automatically generated">
            <a:extLst>
              <a:ext uri="{FF2B5EF4-FFF2-40B4-BE49-F238E27FC236}">
                <a16:creationId xmlns:a16="http://schemas.microsoft.com/office/drawing/2014/main" id="{D6C67B68-CEBA-FAA3-EA8B-7301B9499F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1484" y="1600200"/>
            <a:ext cx="8299721" cy="1283211"/>
          </a:xfrm>
          <a:prstGeom prst="rect">
            <a:avLst/>
          </a:prstGeom>
        </p:spPr>
      </p:pic>
      <p:pic>
        <p:nvPicPr>
          <p:cNvPr id="8" name="Online Media 3" title="Scouting America Anthem">
            <a:hlinkClick r:id="" action="ppaction://media"/>
            <a:extLst>
              <a:ext uri="{FF2B5EF4-FFF2-40B4-BE49-F238E27FC236}">
                <a16:creationId xmlns:a16="http://schemas.microsoft.com/office/drawing/2014/main" id="{1CBDA12D-17CE-90AB-8974-9CA6181BD4E2}"/>
              </a:ext>
            </a:extLst>
          </p:cNvPr>
          <p:cNvPicPr>
            <a:picLocks noRot="1" noChangeAspect="1"/>
          </p:cNvPicPr>
          <p:nvPr userDrawn="1">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8760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blue and white eagle with a shield and stars&#10;&#10;Description automatically generated">
            <a:extLst>
              <a:ext uri="{FF2B5EF4-FFF2-40B4-BE49-F238E27FC236}">
                <a16:creationId xmlns:a16="http://schemas.microsoft.com/office/drawing/2014/main" id="{FA0E348E-CE95-E93D-AB93-FD1DB66AB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8578" y="99053"/>
            <a:ext cx="5894844" cy="6659894"/>
          </a:xfrm>
          <a:prstGeom prst="rect">
            <a:avLst/>
          </a:prstGeom>
        </p:spPr>
      </p:pic>
    </p:spTree>
    <p:extLst>
      <p:ext uri="{BB962C8B-B14F-4D97-AF65-F5344CB8AC3E}">
        <p14:creationId xmlns:p14="http://schemas.microsoft.com/office/powerpoint/2010/main" val="41382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71F71FC7-FC0B-81F3-3755-39F02526D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722" y="728523"/>
            <a:ext cx="6548555" cy="5043607"/>
          </a:xfrm>
          <a:prstGeom prst="rect">
            <a:avLst/>
          </a:prstGeom>
        </p:spPr>
      </p:pic>
    </p:spTree>
    <p:extLst>
      <p:ext uri="{BB962C8B-B14F-4D97-AF65-F5344CB8AC3E}">
        <p14:creationId xmlns:p14="http://schemas.microsoft.com/office/powerpoint/2010/main" val="251643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3798277"/>
            <a:ext cx="10515600" cy="2291373"/>
          </a:xfrm>
        </p:spPr>
        <p:txBody>
          <a:bodyPr>
            <a:normAutofit/>
          </a:bodyPr>
          <a:lstStyle>
            <a:lvl1pPr marL="0" indent="0" algn="ctr">
              <a:buNone/>
              <a:defRPr sz="3200">
                <a:solidFill>
                  <a:schemeClr val="tx1">
                    <a:tint val="75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4/10/2025</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768350"/>
            <a:ext cx="10509250" cy="1624824"/>
          </a:xfrm>
          <a:prstGeom prst="rect">
            <a:avLst/>
          </a:prstGeom>
        </p:spPr>
      </p:pic>
    </p:spTree>
    <p:extLst>
      <p:ext uri="{BB962C8B-B14F-4D97-AF65-F5344CB8AC3E}">
        <p14:creationId xmlns:p14="http://schemas.microsoft.com/office/powerpoint/2010/main" val="79792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4/10/2025</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359228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D2550-CAEC-427C-9931-29B0BCF6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CA68F2-4BD4-466B-B002-5596145E4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0437019"/>
      </p:ext>
    </p:extLst>
  </p:cSld>
  <p:clrMap bg1="lt1" tx1="dk1" bg2="lt2" tx2="dk2" accent1="accent1" accent2="accent2" accent3="accent3" accent4="accent4" accent5="accent5" accent6="accent6" hlink="hlink" folHlink="folHlink"/>
  <p:sldLayoutIdLst>
    <p:sldLayoutId id="2147483679" r:id="rId1"/>
    <p:sldLayoutId id="2147483672" r:id="rId2"/>
    <p:sldLayoutId id="2147483674" r:id="rId3"/>
    <p:sldLayoutId id="2147483675" r:id="rId4"/>
    <p:sldLayoutId id="2147483661" r:id="rId5"/>
    <p:sldLayoutId id="2147483676" r:id="rId6"/>
    <p:sldLayoutId id="2147483677" r:id="rId7"/>
    <p:sldLayoutId id="2147483663" r:id="rId8"/>
    <p:sldLayoutId id="2147483678" r:id="rId9"/>
    <p:sldLayoutId id="2147483664" r:id="rId10"/>
    <p:sldLayoutId id="2147483665" r:id="rId11"/>
    <p:sldLayoutId id="2147483666" r:id="rId12"/>
    <p:sldLayoutId id="2147483667" r:id="rId13"/>
    <p:sldLayoutId id="2147483673" r:id="rId14"/>
    <p:sldLayoutId id="2147483668" r:id="rId15"/>
    <p:sldLayoutId id="2147483669" r:id="rId16"/>
    <p:sldLayoutId id="2147483670" r:id="rId17"/>
    <p:sldLayoutId id="2147483671" r:id="rId18"/>
  </p:sldLayoutIdLst>
  <p:txStyles>
    <p:titleStyle>
      <a:lvl1pPr algn="l" defTabSz="914400" rtl="0" eaLnBrk="1" latinLnBrk="0" hangingPunct="1">
        <a:lnSpc>
          <a:spcPct val="90000"/>
        </a:lnSpc>
        <a:spcBef>
          <a:spcPct val="0"/>
        </a:spcBef>
        <a:buNone/>
        <a:defRPr sz="4400" kern="1200">
          <a:solidFill>
            <a:srgbClr val="075697"/>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scoutingalumni.org/"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directory.scouting.org/" TargetMode="External"/><Relationship Id="rId4" Type="http://schemas.openxmlformats.org/officeDocument/2006/relationships/hyperlink" Target="https://nesa.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mailto:wamegojim@gmail.com"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2BFD7-D19F-BA45-EAD9-63DDAFC6BD80}"/>
              </a:ext>
            </a:extLst>
          </p:cNvPr>
          <p:cNvSpPr>
            <a:spLocks noGrp="1"/>
          </p:cNvSpPr>
          <p:nvPr>
            <p:ph type="body" idx="1"/>
          </p:nvPr>
        </p:nvSpPr>
        <p:spPr>
          <a:xfrm>
            <a:off x="844550" y="2806386"/>
            <a:ext cx="10515600" cy="2291373"/>
          </a:xfrm>
        </p:spPr>
        <p:txBody>
          <a:bodyPr>
            <a:normAutofit/>
          </a:bodyPr>
          <a:lstStyle/>
          <a:p>
            <a:r>
              <a:rPr lang="en-US" sz="4400" b="1" i="0" dirty="0">
                <a:solidFill>
                  <a:schemeClr val="tx1"/>
                </a:solidFill>
                <a:effectLst/>
                <a:latin typeface="Roboto" panose="02000000000000000000" pitchFamily="2" charset="0"/>
              </a:rPr>
              <a:t>Why Councils Should Strengthen Their Alumni Relationships</a:t>
            </a:r>
          </a:p>
          <a:p>
            <a:r>
              <a:rPr lang="en-US" sz="4000" b="1" dirty="0">
                <a:solidFill>
                  <a:srgbClr val="CE1126"/>
                </a:solidFill>
                <a:latin typeface="Arial" panose="020B0604020202020204" pitchFamily="34" charset="0"/>
              </a:rPr>
              <a:t>April 6, 2025</a:t>
            </a:r>
            <a:r>
              <a:rPr lang="en-US" b="1" dirty="0">
                <a:solidFill>
                  <a:srgbClr val="CE1126"/>
                </a:solidFill>
                <a:latin typeface="Arial" panose="020B0604020202020204" pitchFamily="34" charset="0"/>
              </a:rPr>
              <a:t> </a:t>
            </a:r>
          </a:p>
        </p:txBody>
      </p:sp>
      <p:pic>
        <p:nvPicPr>
          <p:cNvPr id="4" name="Picture 3" descr="A blue logo with a fire and dots&#10;&#10;AI-generated content may be incorrect.">
            <a:extLst>
              <a:ext uri="{FF2B5EF4-FFF2-40B4-BE49-F238E27FC236}">
                <a16:creationId xmlns:a16="http://schemas.microsoft.com/office/drawing/2014/main" id="{708A8755-0767-6789-C8B1-087BE39B6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0" y="4943963"/>
            <a:ext cx="1851102" cy="1828800"/>
          </a:xfrm>
          <a:prstGeom prst="rect">
            <a:avLst/>
          </a:prstGeom>
        </p:spPr>
      </p:pic>
      <p:pic>
        <p:nvPicPr>
          <p:cNvPr id="6" name="Picture 5" descr="A eagle with a flag and a red white and blue circle&#10;&#10;AI-generated content may be incorrect.">
            <a:extLst>
              <a:ext uri="{FF2B5EF4-FFF2-40B4-BE49-F238E27FC236}">
                <a16:creationId xmlns:a16="http://schemas.microsoft.com/office/drawing/2014/main" id="{2C3F9BBE-917A-AB3D-13CC-592FBF085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877" y="4943963"/>
            <a:ext cx="1329573" cy="1828800"/>
          </a:xfrm>
          <a:prstGeom prst="rect">
            <a:avLst/>
          </a:prstGeom>
        </p:spPr>
      </p:pic>
    </p:spTree>
    <p:extLst>
      <p:ext uri="{BB962C8B-B14F-4D97-AF65-F5344CB8AC3E}">
        <p14:creationId xmlns:p14="http://schemas.microsoft.com/office/powerpoint/2010/main" val="344753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C89F-6180-5562-2563-5F8855459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7BD26-5DAF-F3EB-6996-6E2D2631755D}"/>
              </a:ext>
            </a:extLst>
          </p:cNvPr>
          <p:cNvSpPr>
            <a:spLocks noGrp="1"/>
          </p:cNvSpPr>
          <p:nvPr>
            <p:ph type="title"/>
          </p:nvPr>
        </p:nvSpPr>
        <p:spPr/>
        <p:txBody>
          <a:bodyPr>
            <a:normAutofit/>
          </a:bodyPr>
          <a:lstStyle/>
          <a:p>
            <a:r>
              <a:rPr lang="en-US" sz="4400" b="1" dirty="0"/>
              <a:t>Breaking Down Barriers to Alumni Engagement</a:t>
            </a:r>
          </a:p>
        </p:txBody>
      </p:sp>
      <p:sp>
        <p:nvSpPr>
          <p:cNvPr id="8" name="TextBox 7">
            <a:extLst>
              <a:ext uri="{FF2B5EF4-FFF2-40B4-BE49-F238E27FC236}">
                <a16:creationId xmlns:a16="http://schemas.microsoft.com/office/drawing/2014/main" id="{B9941FA5-5744-39B2-DB2C-69795A2F1B79}"/>
              </a:ext>
            </a:extLst>
          </p:cNvPr>
          <p:cNvSpPr txBox="1"/>
          <p:nvPr/>
        </p:nvSpPr>
        <p:spPr>
          <a:xfrm>
            <a:off x="748348" y="2202293"/>
            <a:ext cx="9843452" cy="2062103"/>
          </a:xfrm>
          <a:prstGeom prst="rect">
            <a:avLst/>
          </a:prstGeom>
          <a:noFill/>
        </p:spPr>
        <p:txBody>
          <a:bodyPr wrap="square" rtlCol="0" anchor="ctr">
            <a:spAutoFit/>
          </a:bodyPr>
          <a:lstStyle/>
          <a:p>
            <a:pPr lvl="0" algn="just"/>
            <a:r>
              <a:rPr lang="en-US" sz="3200" b="1" i="1" dirty="0">
                <a:latin typeface="+mn-lt"/>
              </a:rPr>
              <a:t>“Historically, councils who actively engage their Scouting Alumni tend to have more opportunities for success than those who do not!”</a:t>
            </a:r>
            <a:endParaRPr lang="en-US" sz="3200" dirty="0">
              <a:latin typeface="+mn-lt"/>
            </a:endParaRPr>
          </a:p>
          <a:p>
            <a:pPr marL="457200" lvl="0" indent="-457200" algn="just">
              <a:buFont typeface="Arial" panose="020B0604020202020204" pitchFamily="34" charset="0"/>
              <a:buChar char="•"/>
            </a:pPr>
            <a:endParaRPr lang="en-US" sz="3200" dirty="0">
              <a:latin typeface="+mn-lt"/>
            </a:endParaRPr>
          </a:p>
        </p:txBody>
      </p:sp>
      <p:sp>
        <p:nvSpPr>
          <p:cNvPr id="3" name="TextBox 2">
            <a:extLst>
              <a:ext uri="{FF2B5EF4-FFF2-40B4-BE49-F238E27FC236}">
                <a16:creationId xmlns:a16="http://schemas.microsoft.com/office/drawing/2014/main" id="{C57362B3-8D14-03BB-9473-E40E73C4A967}"/>
              </a:ext>
            </a:extLst>
          </p:cNvPr>
          <p:cNvSpPr txBox="1"/>
          <p:nvPr/>
        </p:nvSpPr>
        <p:spPr>
          <a:xfrm>
            <a:off x="3161192" y="4131582"/>
            <a:ext cx="7430608" cy="1815882"/>
          </a:xfrm>
          <a:prstGeom prst="rect">
            <a:avLst/>
          </a:prstGeom>
          <a:noFill/>
        </p:spPr>
        <p:txBody>
          <a:bodyPr wrap="square" rtlCol="0" anchor="ctr">
            <a:spAutoFit/>
          </a:bodyPr>
          <a:lstStyle/>
          <a:p>
            <a:pPr lvl="0" algn="just"/>
            <a:r>
              <a:rPr lang="en-US" sz="2800" dirty="0">
                <a:latin typeface="+mn-lt"/>
              </a:rPr>
              <a:t>The above statement should be the motivation that council leadership needs to begin to develop strong alumni relations. Once they buy-in, things happen…</a:t>
            </a:r>
          </a:p>
        </p:txBody>
      </p:sp>
    </p:spTree>
    <p:extLst>
      <p:ext uri="{BB962C8B-B14F-4D97-AF65-F5344CB8AC3E}">
        <p14:creationId xmlns:p14="http://schemas.microsoft.com/office/powerpoint/2010/main" val="420607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83D8-D27C-9750-AE08-CE9123384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4F33D-6E2A-84DB-CB5E-95CE90D961A8}"/>
              </a:ext>
            </a:extLst>
          </p:cNvPr>
          <p:cNvSpPr>
            <a:spLocks noGrp="1"/>
          </p:cNvSpPr>
          <p:nvPr>
            <p:ph type="title"/>
          </p:nvPr>
        </p:nvSpPr>
        <p:spPr/>
        <p:txBody>
          <a:bodyPr>
            <a:normAutofit/>
          </a:bodyPr>
          <a:lstStyle/>
          <a:p>
            <a:r>
              <a:rPr lang="en-US" sz="4400" b="1" dirty="0"/>
              <a:t>Recognizing a Council’s Existing Alumni Activity</a:t>
            </a:r>
          </a:p>
        </p:txBody>
      </p:sp>
      <p:sp>
        <p:nvSpPr>
          <p:cNvPr id="8" name="TextBox 7">
            <a:extLst>
              <a:ext uri="{FF2B5EF4-FFF2-40B4-BE49-F238E27FC236}">
                <a16:creationId xmlns:a16="http://schemas.microsoft.com/office/drawing/2014/main" id="{DD44C749-6FE2-9317-5E16-02A6D59CDD9E}"/>
              </a:ext>
            </a:extLst>
          </p:cNvPr>
          <p:cNvSpPr txBox="1"/>
          <p:nvPr/>
        </p:nvSpPr>
        <p:spPr>
          <a:xfrm>
            <a:off x="748348" y="1709851"/>
            <a:ext cx="9843452" cy="3046988"/>
          </a:xfrm>
          <a:prstGeom prst="rect">
            <a:avLst/>
          </a:prstGeom>
          <a:noFill/>
        </p:spPr>
        <p:txBody>
          <a:bodyPr wrap="square" rtlCol="0" anchor="ctr">
            <a:spAutoFit/>
          </a:bodyPr>
          <a:lstStyle/>
          <a:p>
            <a:pPr lvl="0" algn="just"/>
            <a:r>
              <a:rPr lang="en-US" sz="3200" dirty="0">
                <a:latin typeface="+mn-lt"/>
              </a:rPr>
              <a:t>Recognizing a council’s existing Alumni activity may be the first step in gaining the buy-in from council leadership. Illustrating what is currently taking place makes the thought of further developing Alumni Relations seem less daunting. </a:t>
            </a:r>
          </a:p>
          <a:p>
            <a:pPr marL="457200" lvl="0" indent="-457200" algn="just">
              <a:buFont typeface="Arial" panose="020B0604020202020204" pitchFamily="34" charset="0"/>
              <a:buChar char="•"/>
            </a:pPr>
            <a:endParaRPr lang="en-US" sz="3200" dirty="0">
              <a:latin typeface="+mn-lt"/>
            </a:endParaRPr>
          </a:p>
        </p:txBody>
      </p:sp>
      <p:sp>
        <p:nvSpPr>
          <p:cNvPr id="3" name="TextBox 2">
            <a:extLst>
              <a:ext uri="{FF2B5EF4-FFF2-40B4-BE49-F238E27FC236}">
                <a16:creationId xmlns:a16="http://schemas.microsoft.com/office/drawing/2014/main" id="{2E6AFE7A-AC98-EB64-9D04-3250660AC181}"/>
              </a:ext>
            </a:extLst>
          </p:cNvPr>
          <p:cNvSpPr txBox="1"/>
          <p:nvPr/>
        </p:nvSpPr>
        <p:spPr>
          <a:xfrm>
            <a:off x="4182272" y="4455651"/>
            <a:ext cx="6577168" cy="1384995"/>
          </a:xfrm>
          <a:prstGeom prst="rect">
            <a:avLst/>
          </a:prstGeom>
          <a:noFill/>
        </p:spPr>
        <p:txBody>
          <a:bodyPr wrap="square" rtlCol="0" anchor="ctr">
            <a:spAutoFit/>
          </a:bodyPr>
          <a:lstStyle/>
          <a:p>
            <a:pPr lvl="0" algn="just"/>
            <a:r>
              <a:rPr lang="en-US" sz="2800" b="1" dirty="0">
                <a:latin typeface="+mn-lt"/>
              </a:rPr>
              <a:t>Samples: Gathering of Eagles </a:t>
            </a:r>
            <a:r>
              <a:rPr lang="en-US" sz="2800" dirty="0">
                <a:latin typeface="+mn-lt"/>
              </a:rPr>
              <a:t>/ </a:t>
            </a:r>
            <a:r>
              <a:rPr lang="en-US" sz="2800" b="1" dirty="0">
                <a:latin typeface="+mn-lt"/>
              </a:rPr>
              <a:t>Wood Badge Reunions </a:t>
            </a:r>
            <a:r>
              <a:rPr lang="en-US" sz="2800" dirty="0">
                <a:latin typeface="+mn-lt"/>
              </a:rPr>
              <a:t>/ </a:t>
            </a:r>
            <a:r>
              <a:rPr lang="en-US" sz="2800" b="1" dirty="0">
                <a:latin typeface="+mn-lt"/>
              </a:rPr>
              <a:t>Camp Staff Weekends </a:t>
            </a:r>
            <a:r>
              <a:rPr lang="en-US" sz="2800" dirty="0">
                <a:latin typeface="+mn-lt"/>
              </a:rPr>
              <a:t>/ </a:t>
            </a:r>
            <a:r>
              <a:rPr lang="en-US" sz="2800" b="1" dirty="0">
                <a:latin typeface="+mn-lt"/>
              </a:rPr>
              <a:t>Troop Anniversaries </a:t>
            </a:r>
            <a:r>
              <a:rPr lang="en-US" sz="2800" dirty="0">
                <a:latin typeface="+mn-lt"/>
              </a:rPr>
              <a:t>/ </a:t>
            </a:r>
            <a:r>
              <a:rPr lang="en-US" sz="2800" b="1" dirty="0">
                <a:latin typeface="+mn-lt"/>
              </a:rPr>
              <a:t>OA Fellowships</a:t>
            </a:r>
          </a:p>
        </p:txBody>
      </p:sp>
    </p:spTree>
    <p:extLst>
      <p:ext uri="{BB962C8B-B14F-4D97-AF65-F5344CB8AC3E}">
        <p14:creationId xmlns:p14="http://schemas.microsoft.com/office/powerpoint/2010/main" val="87119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04044-5B55-C227-A536-B7132B3D1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3E8C7-23B6-35F3-148B-746D42955A73}"/>
              </a:ext>
            </a:extLst>
          </p:cNvPr>
          <p:cNvSpPr>
            <a:spLocks noGrp="1"/>
          </p:cNvSpPr>
          <p:nvPr>
            <p:ph type="title"/>
          </p:nvPr>
        </p:nvSpPr>
        <p:spPr/>
        <p:txBody>
          <a:bodyPr>
            <a:normAutofit/>
          </a:bodyPr>
          <a:lstStyle/>
          <a:p>
            <a:r>
              <a:rPr lang="en-US" b="1" dirty="0"/>
              <a:t>Alumni Engagement</a:t>
            </a:r>
            <a:endParaRPr lang="en-US" sz="4400" b="1" dirty="0"/>
          </a:p>
        </p:txBody>
      </p:sp>
      <p:sp>
        <p:nvSpPr>
          <p:cNvPr id="8" name="TextBox 7">
            <a:extLst>
              <a:ext uri="{FF2B5EF4-FFF2-40B4-BE49-F238E27FC236}">
                <a16:creationId xmlns:a16="http://schemas.microsoft.com/office/drawing/2014/main" id="{CDC5479A-12AD-F417-0CED-924E4D2EB16C}"/>
              </a:ext>
            </a:extLst>
          </p:cNvPr>
          <p:cNvSpPr txBox="1"/>
          <p:nvPr/>
        </p:nvSpPr>
        <p:spPr>
          <a:xfrm>
            <a:off x="748348" y="1417853"/>
            <a:ext cx="10603864" cy="4708981"/>
          </a:xfrm>
          <a:prstGeom prst="rect">
            <a:avLst/>
          </a:prstGeom>
          <a:noFill/>
        </p:spPr>
        <p:txBody>
          <a:bodyPr wrap="square" rtlCol="0" anchor="ctr">
            <a:spAutoFit/>
          </a:bodyPr>
          <a:lstStyle/>
          <a:p>
            <a:pPr marL="0" lvl="0" indent="0" rtl="0">
              <a:spcBef>
                <a:spcPts val="640"/>
              </a:spcBef>
              <a:spcAft>
                <a:spcPts val="0"/>
              </a:spcAft>
              <a:buClr>
                <a:schemeClr val="dk1"/>
              </a:buClr>
              <a:buSzPts val="3200"/>
              <a:buNone/>
            </a:pPr>
            <a:r>
              <a:rPr lang="en-US" sz="2600" b="1" dirty="0"/>
              <a:t>Engagement Opportunities:</a:t>
            </a:r>
          </a:p>
          <a:p>
            <a:pPr lvl="1" algn="l" rtl="0">
              <a:spcBef>
                <a:spcPts val="560"/>
              </a:spcBef>
              <a:spcAft>
                <a:spcPts val="0"/>
              </a:spcAft>
              <a:buClr>
                <a:schemeClr val="dk1"/>
              </a:buClr>
              <a:buSzPts val="2800"/>
            </a:pPr>
            <a:r>
              <a:rPr lang="en-US" sz="2600" b="1" dirty="0"/>
              <a:t>@ Scouting Events </a:t>
            </a:r>
            <a:endParaRPr lang="en-US" sz="2600" dirty="0"/>
          </a:p>
          <a:p>
            <a:pPr lvl="2" algn="l" rtl="0">
              <a:spcBef>
                <a:spcPts val="480"/>
              </a:spcBef>
              <a:spcAft>
                <a:spcPts val="0"/>
              </a:spcAft>
              <a:buClr>
                <a:schemeClr val="dk1"/>
              </a:buClr>
              <a:buSzPts val="2400"/>
            </a:pPr>
            <a:r>
              <a:rPr lang="en-US" sz="2600" b="1" dirty="0"/>
              <a:t>- Alumni or Eagle Scout Recognition Events</a:t>
            </a:r>
            <a:endParaRPr lang="en-US" sz="2600" dirty="0"/>
          </a:p>
          <a:p>
            <a:pPr lvl="2" algn="l" rtl="0">
              <a:spcBef>
                <a:spcPts val="480"/>
              </a:spcBef>
              <a:spcAft>
                <a:spcPts val="0"/>
              </a:spcAft>
              <a:buClr>
                <a:schemeClr val="dk1"/>
              </a:buClr>
              <a:buSzPts val="2400"/>
            </a:pPr>
            <a:r>
              <a:rPr lang="en-US" sz="2600" b="1" dirty="0"/>
              <a:t>- Unit / District / Council Events</a:t>
            </a:r>
            <a:endParaRPr lang="en-US" sz="2600" dirty="0"/>
          </a:p>
          <a:p>
            <a:pPr lvl="1" algn="l" rtl="0">
              <a:spcBef>
                <a:spcPts val="560"/>
              </a:spcBef>
              <a:spcAft>
                <a:spcPts val="0"/>
              </a:spcAft>
              <a:buClr>
                <a:schemeClr val="dk1"/>
              </a:buClr>
              <a:buSzPts val="2800"/>
            </a:pPr>
            <a:r>
              <a:rPr lang="en-US" sz="2600" b="1" dirty="0"/>
              <a:t>@ Service Events</a:t>
            </a:r>
            <a:endParaRPr lang="en-US" sz="2600" dirty="0"/>
          </a:p>
          <a:p>
            <a:pPr lvl="2" algn="l" rtl="0">
              <a:spcBef>
                <a:spcPts val="480"/>
              </a:spcBef>
              <a:spcAft>
                <a:spcPts val="0"/>
              </a:spcAft>
              <a:buClr>
                <a:schemeClr val="dk1"/>
              </a:buClr>
              <a:buSzPts val="2400"/>
            </a:pPr>
            <a:r>
              <a:rPr lang="en-US" sz="2600" b="1" dirty="0"/>
              <a:t>- Service to Scouting</a:t>
            </a:r>
            <a:endParaRPr lang="en-US" sz="2600" dirty="0"/>
          </a:p>
          <a:p>
            <a:pPr lvl="2" algn="l" rtl="0">
              <a:spcBef>
                <a:spcPts val="480"/>
              </a:spcBef>
              <a:spcAft>
                <a:spcPts val="0"/>
              </a:spcAft>
              <a:buClr>
                <a:schemeClr val="dk1"/>
              </a:buClr>
              <a:buSzPts val="2400"/>
            </a:pPr>
            <a:r>
              <a:rPr lang="en-US" sz="2600" b="1" dirty="0"/>
              <a:t>- Service to the Community</a:t>
            </a:r>
            <a:endParaRPr lang="en-US" sz="2600" dirty="0"/>
          </a:p>
          <a:p>
            <a:pPr lvl="1">
              <a:spcBef>
                <a:spcPts val="560"/>
              </a:spcBef>
              <a:spcAft>
                <a:spcPts val="0"/>
              </a:spcAft>
              <a:buClr>
                <a:schemeClr val="dk1"/>
              </a:buClr>
              <a:buSzPts val="2800"/>
            </a:pPr>
            <a:r>
              <a:rPr lang="en-US" sz="2600" b="1" dirty="0"/>
              <a:t>@ Social /Special Events</a:t>
            </a:r>
            <a:endParaRPr lang="en-US" sz="2600" dirty="0"/>
          </a:p>
          <a:p>
            <a:pPr lvl="2">
              <a:spcBef>
                <a:spcPts val="480"/>
              </a:spcBef>
              <a:spcAft>
                <a:spcPts val="0"/>
              </a:spcAft>
              <a:buClr>
                <a:schemeClr val="dk1"/>
              </a:buClr>
              <a:buSzPts val="2400"/>
            </a:pPr>
            <a:r>
              <a:rPr lang="en-US" sz="2600" b="1" dirty="0"/>
              <a:t>After Hour Social</a:t>
            </a:r>
            <a:endParaRPr lang="en-US" sz="2600" dirty="0"/>
          </a:p>
          <a:p>
            <a:pPr lvl="2">
              <a:spcBef>
                <a:spcPts val="480"/>
              </a:spcBef>
              <a:spcAft>
                <a:spcPts val="0"/>
              </a:spcAft>
              <a:buClr>
                <a:schemeClr val="dk1"/>
              </a:buClr>
              <a:buSzPts val="2400"/>
            </a:pPr>
            <a:r>
              <a:rPr lang="en-US" sz="2600" b="1" dirty="0"/>
              <a:t>Camp Anniversaries, Reunions, etc.</a:t>
            </a:r>
          </a:p>
        </p:txBody>
      </p:sp>
    </p:spTree>
    <p:extLst>
      <p:ext uri="{BB962C8B-B14F-4D97-AF65-F5344CB8AC3E}">
        <p14:creationId xmlns:p14="http://schemas.microsoft.com/office/powerpoint/2010/main" val="155121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8E21-6383-1CA0-568F-92069D339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7C690-1E8D-BB54-CF5C-24072C6BC9DD}"/>
              </a:ext>
            </a:extLst>
          </p:cNvPr>
          <p:cNvSpPr>
            <a:spLocks noGrp="1"/>
          </p:cNvSpPr>
          <p:nvPr>
            <p:ph type="title"/>
          </p:nvPr>
        </p:nvSpPr>
        <p:spPr>
          <a:xfrm>
            <a:off x="839788" y="365125"/>
            <a:ext cx="10895012" cy="1325563"/>
          </a:xfrm>
        </p:spPr>
        <p:txBody>
          <a:bodyPr>
            <a:normAutofit/>
          </a:bodyPr>
          <a:lstStyle/>
          <a:p>
            <a:r>
              <a:rPr lang="en-US" sz="4400" b="1" dirty="0"/>
              <a:t>Next Step - Committee Formation</a:t>
            </a:r>
          </a:p>
        </p:txBody>
      </p:sp>
      <p:sp>
        <p:nvSpPr>
          <p:cNvPr id="8" name="TextBox 7">
            <a:extLst>
              <a:ext uri="{FF2B5EF4-FFF2-40B4-BE49-F238E27FC236}">
                <a16:creationId xmlns:a16="http://schemas.microsoft.com/office/drawing/2014/main" id="{4A17CEFE-DE5E-77B4-DF69-0F957F5548DE}"/>
              </a:ext>
            </a:extLst>
          </p:cNvPr>
          <p:cNvSpPr txBox="1"/>
          <p:nvPr/>
        </p:nvSpPr>
        <p:spPr>
          <a:xfrm>
            <a:off x="839788" y="1905506"/>
            <a:ext cx="9843452" cy="3046988"/>
          </a:xfrm>
          <a:prstGeom prst="rect">
            <a:avLst/>
          </a:prstGeom>
          <a:noFill/>
        </p:spPr>
        <p:txBody>
          <a:bodyPr wrap="square" rtlCol="0" anchor="ctr">
            <a:spAutoFit/>
          </a:bodyPr>
          <a:lstStyle/>
          <a:p>
            <a:pPr lvl="0" algn="just"/>
            <a:r>
              <a:rPr lang="en-US" sz="3200" dirty="0">
                <a:latin typeface="+mn-lt"/>
              </a:rPr>
              <a:t>When a council recognizes the volume and frequency of its own Alumni activity, the value and impact of Alumni engagement becomes more evident. Typically, such realizations give councils pause to consider formally creating an Alumni Committee to better organize, expand and promote their Alumni engagement. </a:t>
            </a:r>
          </a:p>
        </p:txBody>
      </p:sp>
    </p:spTree>
    <p:extLst>
      <p:ext uri="{BB962C8B-B14F-4D97-AF65-F5344CB8AC3E}">
        <p14:creationId xmlns:p14="http://schemas.microsoft.com/office/powerpoint/2010/main" val="329595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908E9-F96C-6666-DA5A-906A025F9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95AF0-E18F-9A17-4C2E-39A59471E12C}"/>
              </a:ext>
            </a:extLst>
          </p:cNvPr>
          <p:cNvSpPr>
            <a:spLocks noGrp="1"/>
          </p:cNvSpPr>
          <p:nvPr>
            <p:ph type="title"/>
          </p:nvPr>
        </p:nvSpPr>
        <p:spPr>
          <a:xfrm>
            <a:off x="839788" y="365125"/>
            <a:ext cx="10895012" cy="1325563"/>
          </a:xfrm>
        </p:spPr>
        <p:txBody>
          <a:bodyPr>
            <a:normAutofit/>
          </a:bodyPr>
          <a:lstStyle/>
          <a:p>
            <a:r>
              <a:rPr lang="en-US" sz="4400" b="1" dirty="0"/>
              <a:t>Creating an Alumni Committee</a:t>
            </a:r>
          </a:p>
        </p:txBody>
      </p:sp>
      <p:sp>
        <p:nvSpPr>
          <p:cNvPr id="8" name="TextBox 7">
            <a:extLst>
              <a:ext uri="{FF2B5EF4-FFF2-40B4-BE49-F238E27FC236}">
                <a16:creationId xmlns:a16="http://schemas.microsoft.com/office/drawing/2014/main" id="{F78054E7-F298-76E5-591E-10E7AC0815E9}"/>
              </a:ext>
            </a:extLst>
          </p:cNvPr>
          <p:cNvSpPr txBox="1"/>
          <p:nvPr/>
        </p:nvSpPr>
        <p:spPr>
          <a:xfrm>
            <a:off x="839788" y="1918365"/>
            <a:ext cx="9843452" cy="3539430"/>
          </a:xfrm>
          <a:prstGeom prst="rect">
            <a:avLst/>
          </a:prstGeom>
          <a:noFill/>
        </p:spPr>
        <p:txBody>
          <a:bodyPr wrap="square" rtlCol="0" anchor="ctr">
            <a:spAutoFit/>
          </a:bodyPr>
          <a:lstStyle/>
          <a:p>
            <a:pPr lvl="0" algn="just"/>
            <a:r>
              <a:rPr lang="en-US" sz="3200" dirty="0">
                <a:latin typeface="+mn-lt"/>
              </a:rPr>
              <a:t>The Council President and Scout Executive collectively find a dedicated, alumni-centric volunteer to serve as the Alumni Committee Chair. The Chair reports to the Council President, or possibly to a Council Vice President of Alumni Relations. The Committee Chair then recruits a minimum of three Vice Chairs: Membership, Engagement, and Communications. </a:t>
            </a:r>
          </a:p>
        </p:txBody>
      </p:sp>
    </p:spTree>
    <p:extLst>
      <p:ext uri="{BB962C8B-B14F-4D97-AF65-F5344CB8AC3E}">
        <p14:creationId xmlns:p14="http://schemas.microsoft.com/office/powerpoint/2010/main" val="218803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D38E-6FAA-4BA8-C5F7-5CC165C29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EA543-B960-2C91-35A8-8C4B849DF3C5}"/>
              </a:ext>
            </a:extLst>
          </p:cNvPr>
          <p:cNvSpPr>
            <a:spLocks noGrp="1"/>
          </p:cNvSpPr>
          <p:nvPr>
            <p:ph type="title"/>
          </p:nvPr>
        </p:nvSpPr>
        <p:spPr>
          <a:xfrm>
            <a:off x="839788" y="365125"/>
            <a:ext cx="10895012" cy="1325563"/>
          </a:xfrm>
        </p:spPr>
        <p:txBody>
          <a:bodyPr>
            <a:normAutofit/>
          </a:bodyPr>
          <a:lstStyle/>
          <a:p>
            <a:r>
              <a:rPr lang="en-US" b="1" dirty="0"/>
              <a:t>Building Relationships</a:t>
            </a:r>
            <a:endParaRPr lang="en-US" sz="4400" b="1" dirty="0"/>
          </a:p>
        </p:txBody>
      </p:sp>
      <p:sp>
        <p:nvSpPr>
          <p:cNvPr id="8" name="TextBox 7">
            <a:extLst>
              <a:ext uri="{FF2B5EF4-FFF2-40B4-BE49-F238E27FC236}">
                <a16:creationId xmlns:a16="http://schemas.microsoft.com/office/drawing/2014/main" id="{107F67FF-2745-3296-1B30-A956167CE2B9}"/>
              </a:ext>
            </a:extLst>
          </p:cNvPr>
          <p:cNvSpPr txBox="1"/>
          <p:nvPr/>
        </p:nvSpPr>
        <p:spPr>
          <a:xfrm>
            <a:off x="550228" y="1428245"/>
            <a:ext cx="10605452" cy="4339650"/>
          </a:xfrm>
          <a:prstGeom prst="rect">
            <a:avLst/>
          </a:prstGeom>
          <a:noFill/>
        </p:spPr>
        <p:txBody>
          <a:bodyPr wrap="square" rtlCol="0" anchor="ctr">
            <a:spAutoFit/>
          </a:bodyPr>
          <a:lstStyle/>
          <a:p>
            <a:pPr marL="457200" lvl="0" indent="-457200" algn="l" rtl="0">
              <a:spcBef>
                <a:spcPts val="640"/>
              </a:spcBef>
              <a:spcAft>
                <a:spcPts val="0"/>
              </a:spcAft>
              <a:buClr>
                <a:schemeClr val="dk1"/>
              </a:buClr>
              <a:buSzPts val="3200"/>
            </a:pPr>
            <a:r>
              <a:rPr lang="en-US" sz="3200" dirty="0"/>
              <a:t>1. Alumni events should not be financial sponsorship or membership recruitment events. </a:t>
            </a:r>
          </a:p>
          <a:p>
            <a:pPr marL="457200" lvl="0" indent="-457200" algn="l" rtl="0">
              <a:spcBef>
                <a:spcPts val="640"/>
              </a:spcBef>
              <a:spcAft>
                <a:spcPts val="0"/>
              </a:spcAft>
              <a:buClr>
                <a:schemeClr val="dk1"/>
              </a:buClr>
              <a:buSzPts val="3200"/>
            </a:pPr>
            <a:r>
              <a:rPr lang="en-US" sz="3200" dirty="0"/>
              <a:t>2. Financial solicitation should not be part of a group presentation, rather be one-on-one &amp; down the road.</a:t>
            </a:r>
          </a:p>
          <a:p>
            <a:pPr marL="457200" lvl="0" indent="-457200" algn="l" rtl="0">
              <a:spcBef>
                <a:spcPts val="640"/>
              </a:spcBef>
              <a:spcAft>
                <a:spcPts val="0"/>
              </a:spcAft>
              <a:buClr>
                <a:schemeClr val="dk1"/>
              </a:buClr>
              <a:buSzPts val="3200"/>
            </a:pPr>
            <a:r>
              <a:rPr lang="en-US" sz="3200" dirty="0"/>
              <a:t>3. Membership and volunteer opportunities should be noted, not pressed. Have something in mind when asked.</a:t>
            </a:r>
          </a:p>
          <a:p>
            <a:pPr marL="457200" lvl="0" indent="-457200" algn="l" rtl="0">
              <a:spcBef>
                <a:spcPts val="640"/>
              </a:spcBef>
              <a:spcAft>
                <a:spcPts val="0"/>
              </a:spcAft>
              <a:buClr>
                <a:schemeClr val="dk1"/>
              </a:buClr>
              <a:buSzPts val="3200"/>
            </a:pPr>
            <a:r>
              <a:rPr lang="en-US" sz="3200" dirty="0"/>
              <a:t>4. LISTEN</a:t>
            </a:r>
          </a:p>
          <a:p>
            <a:pPr marL="457200" lvl="0" indent="-457200" algn="l" rtl="0">
              <a:spcBef>
                <a:spcPts val="640"/>
              </a:spcBef>
              <a:spcAft>
                <a:spcPts val="0"/>
              </a:spcAft>
              <a:buClr>
                <a:schemeClr val="dk1"/>
              </a:buClr>
              <a:buSzPts val="3200"/>
            </a:pPr>
            <a:r>
              <a:rPr lang="en-US" sz="3200" dirty="0"/>
              <a:t>5. FOLLOW UP</a:t>
            </a:r>
          </a:p>
        </p:txBody>
      </p:sp>
    </p:spTree>
    <p:extLst>
      <p:ext uri="{BB962C8B-B14F-4D97-AF65-F5344CB8AC3E}">
        <p14:creationId xmlns:p14="http://schemas.microsoft.com/office/powerpoint/2010/main" val="273278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A26D-7A2C-F7CC-B776-FEB375286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96DC0-7FCE-FB54-59BD-CE6EA2716B51}"/>
              </a:ext>
            </a:extLst>
          </p:cNvPr>
          <p:cNvSpPr>
            <a:spLocks noGrp="1"/>
          </p:cNvSpPr>
          <p:nvPr>
            <p:ph type="title"/>
          </p:nvPr>
        </p:nvSpPr>
        <p:spPr>
          <a:xfrm>
            <a:off x="839788" y="365125"/>
            <a:ext cx="10895012" cy="1325563"/>
          </a:xfrm>
        </p:spPr>
        <p:txBody>
          <a:bodyPr>
            <a:normAutofit/>
          </a:bodyPr>
          <a:lstStyle/>
          <a:p>
            <a:r>
              <a:rPr lang="en-US" sz="4400" b="1" dirty="0"/>
              <a:t>Committee Expansion</a:t>
            </a:r>
          </a:p>
        </p:txBody>
      </p:sp>
      <p:sp>
        <p:nvSpPr>
          <p:cNvPr id="8" name="TextBox 7">
            <a:extLst>
              <a:ext uri="{FF2B5EF4-FFF2-40B4-BE49-F238E27FC236}">
                <a16:creationId xmlns:a16="http://schemas.microsoft.com/office/drawing/2014/main" id="{D7FB8E33-76A6-4813-AB92-8247EAB41DE9}"/>
              </a:ext>
            </a:extLst>
          </p:cNvPr>
          <p:cNvSpPr txBox="1"/>
          <p:nvPr/>
        </p:nvSpPr>
        <p:spPr>
          <a:xfrm>
            <a:off x="770414" y="1529269"/>
            <a:ext cx="10651172" cy="2062103"/>
          </a:xfrm>
          <a:prstGeom prst="rect">
            <a:avLst/>
          </a:prstGeom>
          <a:noFill/>
        </p:spPr>
        <p:txBody>
          <a:bodyPr wrap="square" rtlCol="0" anchor="ctr">
            <a:spAutoFit/>
          </a:bodyPr>
          <a:lstStyle/>
          <a:p>
            <a:pPr lvl="0" algn="just"/>
            <a:r>
              <a:rPr lang="en-US" sz="3200" dirty="0">
                <a:latin typeface="+mn-lt"/>
              </a:rPr>
              <a:t>The Alumni Committee then begins to recruit additional Committee members to assist with the identification of, the conducting of outreach to, and the meaningful engagement of the council’s Scouting Alumni. </a:t>
            </a:r>
          </a:p>
        </p:txBody>
      </p:sp>
      <p:sp>
        <p:nvSpPr>
          <p:cNvPr id="3" name="TextBox 2">
            <a:extLst>
              <a:ext uri="{FF2B5EF4-FFF2-40B4-BE49-F238E27FC236}">
                <a16:creationId xmlns:a16="http://schemas.microsoft.com/office/drawing/2014/main" id="{C3218B9A-75F2-6313-5BE7-3B6D57CFD2E2}"/>
              </a:ext>
            </a:extLst>
          </p:cNvPr>
          <p:cNvSpPr txBox="1"/>
          <p:nvPr/>
        </p:nvSpPr>
        <p:spPr>
          <a:xfrm>
            <a:off x="3070066" y="3796164"/>
            <a:ext cx="8351520" cy="2246769"/>
          </a:xfrm>
          <a:prstGeom prst="rect">
            <a:avLst/>
          </a:prstGeom>
          <a:noFill/>
        </p:spPr>
        <p:txBody>
          <a:bodyPr wrap="square" rtlCol="0" anchor="ctr">
            <a:spAutoFit/>
          </a:bodyPr>
          <a:lstStyle/>
          <a:p>
            <a:pPr lvl="0" algn="just"/>
            <a:r>
              <a:rPr lang="en-US" sz="2800" dirty="0">
                <a:latin typeface="+mn-lt"/>
              </a:rPr>
              <a:t>Remember, Alumni Relations is all about building relationships. If you establish trust with your Scouting Alumni, and if they feel that they are meaningfully engaged, they will continue coming back to the campfire year after year.</a:t>
            </a:r>
            <a:endParaRPr lang="en-US" sz="2800" b="1" dirty="0">
              <a:latin typeface="+mn-lt"/>
            </a:endParaRPr>
          </a:p>
        </p:txBody>
      </p:sp>
    </p:spTree>
    <p:extLst>
      <p:ext uri="{BB962C8B-B14F-4D97-AF65-F5344CB8AC3E}">
        <p14:creationId xmlns:p14="http://schemas.microsoft.com/office/powerpoint/2010/main" val="18321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DD1C1-854D-13F3-B855-6F427ABCE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71240-2D85-F3C0-6BCB-836338013E73}"/>
              </a:ext>
            </a:extLst>
          </p:cNvPr>
          <p:cNvSpPr>
            <a:spLocks noGrp="1"/>
          </p:cNvSpPr>
          <p:nvPr>
            <p:ph type="title"/>
          </p:nvPr>
        </p:nvSpPr>
        <p:spPr>
          <a:xfrm>
            <a:off x="839788" y="365125"/>
            <a:ext cx="10895012" cy="1325563"/>
          </a:xfrm>
        </p:spPr>
        <p:txBody>
          <a:bodyPr>
            <a:normAutofit/>
          </a:bodyPr>
          <a:lstStyle/>
          <a:p>
            <a:r>
              <a:rPr lang="en-US" sz="4400" b="1" dirty="0"/>
              <a:t>Available Alumni Resources</a:t>
            </a:r>
          </a:p>
        </p:txBody>
      </p:sp>
      <p:sp>
        <p:nvSpPr>
          <p:cNvPr id="8" name="TextBox 7">
            <a:extLst>
              <a:ext uri="{FF2B5EF4-FFF2-40B4-BE49-F238E27FC236}">
                <a16:creationId xmlns:a16="http://schemas.microsoft.com/office/drawing/2014/main" id="{AE7232E5-1169-06EC-6C3A-B22E6C79CC08}"/>
              </a:ext>
            </a:extLst>
          </p:cNvPr>
          <p:cNvSpPr txBox="1"/>
          <p:nvPr/>
        </p:nvSpPr>
        <p:spPr>
          <a:xfrm>
            <a:off x="770414" y="1502123"/>
            <a:ext cx="10651172" cy="4524315"/>
          </a:xfrm>
          <a:prstGeom prst="rect">
            <a:avLst/>
          </a:prstGeom>
          <a:noFill/>
        </p:spPr>
        <p:txBody>
          <a:bodyPr wrap="square" rtlCol="0" anchor="ctr">
            <a:spAutoFit/>
          </a:bodyPr>
          <a:lstStyle/>
          <a:p>
            <a:pPr lvl="0" algn="just"/>
            <a:r>
              <a:rPr lang="en-US" sz="3200" dirty="0"/>
              <a:t>Scouting Alumni</a:t>
            </a:r>
            <a:r>
              <a:rPr lang="en-US" sz="3200" dirty="0">
                <a:latin typeface="+mn-lt"/>
              </a:rPr>
              <a:t> and the National Eagle Scout Association have a variety of proven resources to aid councils and their Alumni Committee(s). These include:</a:t>
            </a:r>
          </a:p>
          <a:p>
            <a:pPr marL="457200" lvl="0" indent="-457200" algn="just">
              <a:buFont typeface="Arial" panose="020B0604020202020204" pitchFamily="34" charset="0"/>
              <a:buChar char="•"/>
            </a:pPr>
            <a:r>
              <a:rPr lang="en-US" sz="3200" dirty="0">
                <a:latin typeface="+mn-lt"/>
              </a:rPr>
              <a:t>Scouting Alumni Website: </a:t>
            </a:r>
            <a:r>
              <a:rPr lang="en-US" sz="3200" dirty="0">
                <a:latin typeface="+mn-lt"/>
                <a:hlinkClick r:id="rId3"/>
              </a:rPr>
              <a:t>https://scoutingalumni.org</a:t>
            </a:r>
            <a:endParaRPr lang="en-US" sz="3200" dirty="0">
              <a:latin typeface="+mn-lt"/>
            </a:endParaRPr>
          </a:p>
          <a:p>
            <a:pPr marL="457200" lvl="0" indent="-457200" algn="just">
              <a:buFont typeface="Arial" panose="020B0604020202020204" pitchFamily="34" charset="0"/>
              <a:buChar char="•"/>
            </a:pPr>
            <a:r>
              <a:rPr lang="en-US" sz="3200" dirty="0">
                <a:latin typeface="+mn-lt"/>
              </a:rPr>
              <a:t>NESA Website: </a:t>
            </a:r>
            <a:r>
              <a:rPr lang="en-US" sz="3200" dirty="0">
                <a:latin typeface="+mn-lt"/>
                <a:hlinkClick r:id="rId4"/>
              </a:rPr>
              <a:t>https://nesa.org</a:t>
            </a:r>
            <a:endParaRPr lang="en-US" sz="3200" dirty="0">
              <a:latin typeface="+mn-lt"/>
            </a:endParaRPr>
          </a:p>
          <a:p>
            <a:pPr marL="457200" lvl="0" indent="-457200" algn="just">
              <a:buFont typeface="Arial" panose="020B0604020202020204" pitchFamily="34" charset="0"/>
              <a:buChar char="•"/>
            </a:pPr>
            <a:r>
              <a:rPr lang="en-US" sz="3200" dirty="0">
                <a:latin typeface="+mn-lt"/>
              </a:rPr>
              <a:t>Spark Directory: </a:t>
            </a:r>
            <a:r>
              <a:rPr lang="en-US" sz="3200" dirty="0">
                <a:latin typeface="+mn-lt"/>
                <a:hlinkClick r:id="rId5"/>
              </a:rPr>
              <a:t>https://directory.scouting.org</a:t>
            </a:r>
            <a:endParaRPr lang="en-US" sz="3200" dirty="0">
              <a:latin typeface="+mn-lt"/>
            </a:endParaRPr>
          </a:p>
          <a:p>
            <a:pPr marL="457200" lvl="0" indent="-457200" algn="just">
              <a:buFont typeface="Arial" panose="020B0604020202020204" pitchFamily="34" charset="0"/>
              <a:buChar char="•"/>
            </a:pPr>
            <a:r>
              <a:rPr lang="en-US" sz="3200" dirty="0">
                <a:latin typeface="+mn-lt"/>
              </a:rPr>
              <a:t>Committee Guidebooks</a:t>
            </a:r>
          </a:p>
          <a:p>
            <a:pPr marL="457200" lvl="0" indent="-457200" algn="just">
              <a:buFont typeface="Arial" panose="020B0604020202020204" pitchFamily="34" charset="0"/>
              <a:buChar char="•"/>
            </a:pPr>
            <a:r>
              <a:rPr lang="en-US" sz="3200" dirty="0">
                <a:latin typeface="+mn-lt"/>
              </a:rPr>
              <a:t>Guide to Hosting a Scouting Alumni Reunion</a:t>
            </a:r>
          </a:p>
          <a:p>
            <a:pPr marL="457200" lvl="0" indent="-457200" algn="just">
              <a:buFont typeface="Arial" panose="020B0604020202020204" pitchFamily="34" charset="0"/>
              <a:buChar char="•"/>
            </a:pPr>
            <a:r>
              <a:rPr lang="en-US" sz="3200" dirty="0">
                <a:latin typeface="+mn-lt"/>
              </a:rPr>
              <a:t>Toolkit for Forming a Camp Alumni Association </a:t>
            </a:r>
          </a:p>
        </p:txBody>
      </p:sp>
    </p:spTree>
    <p:extLst>
      <p:ext uri="{BB962C8B-B14F-4D97-AF65-F5344CB8AC3E}">
        <p14:creationId xmlns:p14="http://schemas.microsoft.com/office/powerpoint/2010/main" val="1378793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71CB-A357-5C01-67DA-AB55AD0B7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C5793-FD25-A12D-DE55-69773B29FEEB}"/>
              </a:ext>
            </a:extLst>
          </p:cNvPr>
          <p:cNvSpPr>
            <a:spLocks noGrp="1"/>
          </p:cNvSpPr>
          <p:nvPr>
            <p:ph type="title"/>
          </p:nvPr>
        </p:nvSpPr>
        <p:spPr>
          <a:xfrm>
            <a:off x="839788" y="365125"/>
            <a:ext cx="10895012" cy="1325563"/>
          </a:xfrm>
        </p:spPr>
        <p:txBody>
          <a:bodyPr>
            <a:normAutofit/>
          </a:bodyPr>
          <a:lstStyle/>
          <a:p>
            <a:r>
              <a:rPr lang="en-US" b="1" dirty="0"/>
              <a:t>Council</a:t>
            </a:r>
            <a:r>
              <a:rPr lang="en-US" sz="4400" b="1" dirty="0"/>
              <a:t> Service Territories</a:t>
            </a:r>
          </a:p>
        </p:txBody>
      </p:sp>
      <p:sp>
        <p:nvSpPr>
          <p:cNvPr id="8" name="TextBox 7">
            <a:extLst>
              <a:ext uri="{FF2B5EF4-FFF2-40B4-BE49-F238E27FC236}">
                <a16:creationId xmlns:a16="http://schemas.microsoft.com/office/drawing/2014/main" id="{2F5D9301-9F8D-ADD7-2AE5-C5659DB8B883}"/>
              </a:ext>
            </a:extLst>
          </p:cNvPr>
          <p:cNvSpPr txBox="1"/>
          <p:nvPr/>
        </p:nvSpPr>
        <p:spPr>
          <a:xfrm>
            <a:off x="839788" y="1690688"/>
            <a:ext cx="10651172" cy="3046988"/>
          </a:xfrm>
          <a:prstGeom prst="rect">
            <a:avLst/>
          </a:prstGeom>
          <a:noFill/>
        </p:spPr>
        <p:txBody>
          <a:bodyPr wrap="square" rtlCol="0" anchor="ctr">
            <a:spAutoFit/>
          </a:bodyPr>
          <a:lstStyle/>
          <a:p>
            <a:pPr lvl="0" algn="just"/>
            <a:r>
              <a:rPr lang="en-US" sz="3200" dirty="0">
                <a:latin typeface="+mn-lt"/>
              </a:rPr>
              <a:t>Another valuable resources to councils and their Alumni Committees are the </a:t>
            </a:r>
            <a:r>
              <a:rPr lang="en-US" sz="3200" dirty="0"/>
              <a:t>Counci</a:t>
            </a:r>
            <a:r>
              <a:rPr lang="en-US" sz="3200" dirty="0">
                <a:latin typeface="+mn-lt"/>
              </a:rPr>
              <a:t>l Service Territories (CSTs).</a:t>
            </a:r>
            <a:r>
              <a:rPr lang="en-US" sz="3200" dirty="0"/>
              <a:t> All</a:t>
            </a:r>
            <a:r>
              <a:rPr lang="en-US" sz="3200" dirty="0">
                <a:latin typeface="+mn-lt"/>
              </a:rPr>
              <a:t> the Scouting America’s </a:t>
            </a:r>
            <a:r>
              <a:rPr lang="en-US" sz="3200" dirty="0"/>
              <a:t>C</a:t>
            </a:r>
            <a:r>
              <a:rPr lang="en-US" sz="3200" dirty="0">
                <a:latin typeface="+mn-lt"/>
              </a:rPr>
              <a:t>STs have an Alumni Chair to assist councils with the Alumni relations needs. They can provide councils with a variety of resources including training, communication, and many proven best practices.</a:t>
            </a:r>
          </a:p>
        </p:txBody>
      </p:sp>
    </p:spTree>
    <p:extLst>
      <p:ext uri="{BB962C8B-B14F-4D97-AF65-F5344CB8AC3E}">
        <p14:creationId xmlns:p14="http://schemas.microsoft.com/office/powerpoint/2010/main" val="39119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82BA-B071-7DFE-04B7-EC8DB9B7C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823A6-45A0-7ECA-3619-12319A7BBF63}"/>
              </a:ext>
            </a:extLst>
          </p:cNvPr>
          <p:cNvSpPr>
            <a:spLocks noGrp="1"/>
          </p:cNvSpPr>
          <p:nvPr>
            <p:ph type="title"/>
          </p:nvPr>
        </p:nvSpPr>
        <p:spPr>
          <a:xfrm>
            <a:off x="839788" y="365125"/>
            <a:ext cx="10895012" cy="1325563"/>
          </a:xfrm>
        </p:spPr>
        <p:txBody>
          <a:bodyPr>
            <a:normAutofit/>
          </a:bodyPr>
          <a:lstStyle/>
          <a:p>
            <a:r>
              <a:rPr lang="en-US" sz="4400" b="1" dirty="0"/>
              <a:t>Alumni Training</a:t>
            </a:r>
          </a:p>
        </p:txBody>
      </p:sp>
      <p:sp>
        <p:nvSpPr>
          <p:cNvPr id="8" name="TextBox 7">
            <a:extLst>
              <a:ext uri="{FF2B5EF4-FFF2-40B4-BE49-F238E27FC236}">
                <a16:creationId xmlns:a16="http://schemas.microsoft.com/office/drawing/2014/main" id="{9595F453-C7CC-4D29-B5B3-B5A1CB9DFB01}"/>
              </a:ext>
            </a:extLst>
          </p:cNvPr>
          <p:cNvSpPr txBox="1"/>
          <p:nvPr/>
        </p:nvSpPr>
        <p:spPr>
          <a:xfrm>
            <a:off x="839788" y="2109311"/>
            <a:ext cx="10651172" cy="1569660"/>
          </a:xfrm>
          <a:prstGeom prst="rect">
            <a:avLst/>
          </a:prstGeom>
          <a:noFill/>
        </p:spPr>
        <p:txBody>
          <a:bodyPr wrap="square" rtlCol="0" anchor="ctr">
            <a:spAutoFit/>
          </a:bodyPr>
          <a:lstStyle/>
          <a:p>
            <a:pPr lvl="0" algn="just"/>
            <a:r>
              <a:rPr lang="en-US" sz="3200" dirty="0"/>
              <a:t>T</a:t>
            </a:r>
            <a:r>
              <a:rPr lang="en-US" sz="3200" dirty="0">
                <a:latin typeface="+mn-lt"/>
              </a:rPr>
              <a:t>here are numerous alumni-related online training modules on </a:t>
            </a:r>
            <a:r>
              <a:rPr lang="en-US" sz="3200" b="1" i="1" dirty="0"/>
              <a:t>training</a:t>
            </a:r>
            <a:r>
              <a:rPr lang="en-US" sz="3200" b="1" i="1" dirty="0">
                <a:latin typeface="+mn-lt"/>
              </a:rPr>
              <a:t>.</a:t>
            </a:r>
            <a:r>
              <a:rPr lang="en-US" sz="3200" b="1" i="1" dirty="0"/>
              <a:t>s</a:t>
            </a:r>
            <a:r>
              <a:rPr lang="en-US" sz="3200" b="1" i="1" dirty="0">
                <a:latin typeface="+mn-lt"/>
              </a:rPr>
              <a:t>couting.org</a:t>
            </a:r>
            <a:r>
              <a:rPr lang="en-US" sz="3200" dirty="0">
                <a:latin typeface="+mn-lt"/>
              </a:rPr>
              <a:t>. Simply login to your my.scouting.org. Then type the keyword search for “Alumni”. </a:t>
            </a:r>
          </a:p>
        </p:txBody>
      </p:sp>
    </p:spTree>
    <p:extLst>
      <p:ext uri="{BB962C8B-B14F-4D97-AF65-F5344CB8AC3E}">
        <p14:creationId xmlns:p14="http://schemas.microsoft.com/office/powerpoint/2010/main" val="62736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AF29-F4CE-C070-5AD0-20856432C97F}"/>
              </a:ext>
            </a:extLst>
          </p:cNvPr>
          <p:cNvSpPr>
            <a:spLocks noGrp="1"/>
          </p:cNvSpPr>
          <p:nvPr>
            <p:ph type="title"/>
          </p:nvPr>
        </p:nvSpPr>
        <p:spPr/>
        <p:txBody>
          <a:bodyPr>
            <a:normAutofit/>
          </a:bodyPr>
          <a:lstStyle/>
          <a:p>
            <a:r>
              <a:rPr lang="en-US" dirty="0"/>
              <a:t>Who Are Scouting Alumni?</a:t>
            </a:r>
            <a:br>
              <a:rPr lang="en-US" dirty="0"/>
            </a:br>
            <a:endParaRPr lang="en-US" dirty="0"/>
          </a:p>
        </p:txBody>
      </p:sp>
      <p:sp>
        <p:nvSpPr>
          <p:cNvPr id="3" name="Content Placeholder 2">
            <a:extLst>
              <a:ext uri="{FF2B5EF4-FFF2-40B4-BE49-F238E27FC236}">
                <a16:creationId xmlns:a16="http://schemas.microsoft.com/office/drawing/2014/main" id="{5E36066D-AE84-4B22-3F6A-D4592D73FF0D}"/>
              </a:ext>
            </a:extLst>
          </p:cNvPr>
          <p:cNvSpPr>
            <a:spLocks noGrp="1"/>
          </p:cNvSpPr>
          <p:nvPr>
            <p:ph idx="1"/>
          </p:nvPr>
        </p:nvSpPr>
        <p:spPr/>
        <p:txBody>
          <a:bodyPr/>
          <a:lstStyle/>
          <a:p>
            <a:pPr marL="0" indent="0">
              <a:buNone/>
            </a:pPr>
            <a:r>
              <a:rPr lang="en-US" sz="4800" i="1" dirty="0">
                <a:solidFill>
                  <a:srgbClr val="898989"/>
                </a:solidFill>
              </a:rPr>
              <a:t>“Scouting America defines Scouting Alumni as anyone who has ever been personally impacted by Scouting!”</a:t>
            </a:r>
          </a:p>
        </p:txBody>
      </p:sp>
    </p:spTree>
    <p:extLst>
      <p:ext uri="{BB962C8B-B14F-4D97-AF65-F5344CB8AC3E}">
        <p14:creationId xmlns:p14="http://schemas.microsoft.com/office/powerpoint/2010/main" val="425770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9AA3-4611-1BAB-D7C8-504F85242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3D06E-0F05-CA2C-CCD4-8D4B7E36A7A0}"/>
              </a:ext>
            </a:extLst>
          </p:cNvPr>
          <p:cNvSpPr>
            <a:spLocks noGrp="1"/>
          </p:cNvSpPr>
          <p:nvPr>
            <p:ph type="title"/>
          </p:nvPr>
        </p:nvSpPr>
        <p:spPr>
          <a:xfrm>
            <a:off x="839788" y="365125"/>
            <a:ext cx="10895012" cy="1325563"/>
          </a:xfrm>
        </p:spPr>
        <p:txBody>
          <a:bodyPr>
            <a:normAutofit/>
          </a:bodyPr>
          <a:lstStyle/>
          <a:p>
            <a:r>
              <a:rPr lang="en-US" b="1" dirty="0"/>
              <a:t>Alumni Training Modules</a:t>
            </a:r>
            <a:endParaRPr lang="en-US" sz="4400" b="1" dirty="0"/>
          </a:p>
        </p:txBody>
      </p:sp>
      <p:sp>
        <p:nvSpPr>
          <p:cNvPr id="8" name="TextBox 7">
            <a:extLst>
              <a:ext uri="{FF2B5EF4-FFF2-40B4-BE49-F238E27FC236}">
                <a16:creationId xmlns:a16="http://schemas.microsoft.com/office/drawing/2014/main" id="{1FF3D360-BDBD-DC60-E6AE-4657B7CA3BC6}"/>
              </a:ext>
            </a:extLst>
          </p:cNvPr>
          <p:cNvSpPr txBox="1"/>
          <p:nvPr/>
        </p:nvSpPr>
        <p:spPr>
          <a:xfrm>
            <a:off x="839788" y="1579246"/>
            <a:ext cx="10651172" cy="4031873"/>
          </a:xfrm>
          <a:prstGeom prst="rect">
            <a:avLst/>
          </a:prstGeom>
          <a:noFill/>
        </p:spPr>
        <p:txBody>
          <a:bodyPr wrap="square" rtlCol="0" anchor="ctr">
            <a:spAutoFit/>
          </a:bodyPr>
          <a:lstStyle/>
          <a:p>
            <a:pPr marL="457200" indent="-457200" algn="l">
              <a:buFontTx/>
              <a:buChar char="-"/>
            </a:pPr>
            <a:r>
              <a:rPr lang="en-US" sz="3200" b="1" i="0" dirty="0">
                <a:effectLst/>
                <a:latin typeface="Nunito Sans" pitchFamily="2" charset="0"/>
              </a:rPr>
              <a:t>Creating the Committee</a:t>
            </a:r>
          </a:p>
          <a:p>
            <a:pPr marL="457200" indent="-457200">
              <a:buFontTx/>
              <a:buChar char="-"/>
            </a:pPr>
            <a:r>
              <a:rPr lang="en-US" sz="3200" b="1" i="0" dirty="0">
                <a:effectLst/>
                <a:latin typeface="Nunito Sans" pitchFamily="2" charset="0"/>
              </a:rPr>
              <a:t>The Committee Chair's Role</a:t>
            </a:r>
          </a:p>
          <a:p>
            <a:pPr marL="457200" indent="-457200">
              <a:buFontTx/>
              <a:buChar char="-"/>
            </a:pPr>
            <a:r>
              <a:rPr lang="en-US" sz="3200" b="1" i="0" dirty="0">
                <a:effectLst/>
                <a:latin typeface="Nunito Sans" pitchFamily="2" charset="0"/>
              </a:rPr>
              <a:t>The Scout Executive's Role</a:t>
            </a:r>
          </a:p>
          <a:p>
            <a:pPr marL="457200" indent="-457200">
              <a:buFontTx/>
              <a:buChar char="-"/>
            </a:pPr>
            <a:r>
              <a:rPr lang="en-US" sz="3200" b="1" i="0" dirty="0">
                <a:effectLst/>
                <a:latin typeface="Nunito Sans" pitchFamily="2" charset="0"/>
              </a:rPr>
              <a:t>Affiliate &amp; Affinity Group Relationships</a:t>
            </a:r>
          </a:p>
          <a:p>
            <a:pPr marL="457200" indent="-457200">
              <a:buFontTx/>
              <a:buChar char="-"/>
            </a:pPr>
            <a:r>
              <a:rPr lang="en-US" sz="3200" b="1" i="0" dirty="0">
                <a:effectLst/>
                <a:latin typeface="Nunito Sans" pitchFamily="2" charset="0"/>
              </a:rPr>
              <a:t>Awards and Recognition</a:t>
            </a:r>
          </a:p>
          <a:p>
            <a:pPr marL="457200" indent="-457200">
              <a:buFontTx/>
              <a:buChar char="-"/>
            </a:pPr>
            <a:r>
              <a:rPr lang="en-US" sz="3200" b="1" i="0" dirty="0">
                <a:effectLst/>
                <a:latin typeface="Nunito Sans" pitchFamily="2" charset="0"/>
              </a:rPr>
              <a:t>Communications</a:t>
            </a:r>
          </a:p>
          <a:p>
            <a:pPr marL="457200" indent="-457200">
              <a:buFontTx/>
              <a:buChar char="-"/>
            </a:pPr>
            <a:r>
              <a:rPr lang="en-US" sz="3200" b="1" i="0" dirty="0">
                <a:effectLst/>
                <a:latin typeface="Nunito Sans" pitchFamily="2" charset="0"/>
              </a:rPr>
              <a:t>SPARK Database General User</a:t>
            </a:r>
          </a:p>
          <a:p>
            <a:pPr algn="l"/>
            <a:endParaRPr lang="en-US" sz="3200" b="1" i="0" dirty="0">
              <a:effectLst/>
              <a:latin typeface="Nunito Sans" pitchFamily="2" charset="0"/>
            </a:endParaRPr>
          </a:p>
        </p:txBody>
      </p:sp>
    </p:spTree>
    <p:extLst>
      <p:ext uri="{BB962C8B-B14F-4D97-AF65-F5344CB8AC3E}">
        <p14:creationId xmlns:p14="http://schemas.microsoft.com/office/powerpoint/2010/main" val="903054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FD2CC-CF47-50C1-80EB-FCE440F43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C7737-4BCD-5AB7-29D4-147BC0F29070}"/>
              </a:ext>
            </a:extLst>
          </p:cNvPr>
          <p:cNvSpPr>
            <a:spLocks noGrp="1"/>
          </p:cNvSpPr>
          <p:nvPr>
            <p:ph type="title"/>
          </p:nvPr>
        </p:nvSpPr>
        <p:spPr>
          <a:xfrm>
            <a:off x="839788" y="365125"/>
            <a:ext cx="10895012" cy="1325563"/>
          </a:xfrm>
        </p:spPr>
        <p:txBody>
          <a:bodyPr>
            <a:normAutofit/>
          </a:bodyPr>
          <a:lstStyle/>
          <a:p>
            <a:r>
              <a:rPr lang="en-US" sz="4400" b="1" dirty="0"/>
              <a:t>Alumni Communities</a:t>
            </a:r>
          </a:p>
        </p:txBody>
      </p:sp>
      <p:sp>
        <p:nvSpPr>
          <p:cNvPr id="8" name="TextBox 7">
            <a:extLst>
              <a:ext uri="{FF2B5EF4-FFF2-40B4-BE49-F238E27FC236}">
                <a16:creationId xmlns:a16="http://schemas.microsoft.com/office/drawing/2014/main" id="{8EE8C6F4-918E-9AC5-F6D9-43B0781E4B1C}"/>
              </a:ext>
            </a:extLst>
          </p:cNvPr>
          <p:cNvSpPr txBox="1"/>
          <p:nvPr/>
        </p:nvSpPr>
        <p:spPr>
          <a:xfrm>
            <a:off x="839788" y="1579246"/>
            <a:ext cx="10651172" cy="4031873"/>
          </a:xfrm>
          <a:prstGeom prst="rect">
            <a:avLst/>
          </a:prstGeom>
          <a:noFill/>
        </p:spPr>
        <p:txBody>
          <a:bodyPr wrap="square" rtlCol="0" anchor="ctr">
            <a:spAutoFit/>
          </a:bodyPr>
          <a:lstStyle/>
          <a:p>
            <a:pPr lvl="0" algn="just"/>
            <a:r>
              <a:rPr lang="en-US" sz="3200" dirty="0"/>
              <a:t>Scouting Alumni </a:t>
            </a:r>
            <a:r>
              <a:rPr lang="en-US" sz="3200" dirty="0">
                <a:latin typeface="+mn-lt"/>
              </a:rPr>
              <a:t>has a subcommittee for Alumni Communities. These communities are made up of Alumni Affiliate &amp; Affinity Groups, designated Scouting America partners (i.e., Civic and Community Based Organizations). </a:t>
            </a:r>
          </a:p>
          <a:p>
            <a:pPr lvl="0" algn="just"/>
            <a:endParaRPr lang="en-US" sz="3200" dirty="0">
              <a:latin typeface="+mn-lt"/>
            </a:endParaRPr>
          </a:p>
          <a:p>
            <a:pPr lvl="0" algn="just"/>
            <a:r>
              <a:rPr lang="en-US" sz="3200" dirty="0">
                <a:latin typeface="+mn-lt"/>
              </a:rPr>
              <a:t>Scouting Alumni can find “connection points” amongst these groups with those who have similar interests and shared experiences.  </a:t>
            </a:r>
          </a:p>
        </p:txBody>
      </p:sp>
    </p:spTree>
    <p:extLst>
      <p:ext uri="{BB962C8B-B14F-4D97-AF65-F5344CB8AC3E}">
        <p14:creationId xmlns:p14="http://schemas.microsoft.com/office/powerpoint/2010/main" val="338436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29DB-6852-AD06-7750-28E524B7A057}"/>
              </a:ext>
            </a:extLst>
          </p:cNvPr>
          <p:cNvSpPr>
            <a:spLocks noGrp="1"/>
          </p:cNvSpPr>
          <p:nvPr>
            <p:ph type="title"/>
          </p:nvPr>
        </p:nvSpPr>
        <p:spPr>
          <a:xfrm>
            <a:off x="839787" y="398313"/>
            <a:ext cx="10515600" cy="1085518"/>
          </a:xfrm>
        </p:spPr>
        <p:txBody>
          <a:bodyPr/>
          <a:lstStyle/>
          <a:p>
            <a:r>
              <a:rPr lang="en-US" dirty="0"/>
              <a:t>Scouting Alumni Umbrella</a:t>
            </a:r>
          </a:p>
        </p:txBody>
      </p:sp>
      <p:pic>
        <p:nvPicPr>
          <p:cNvPr id="21" name="Picture 20">
            <a:extLst>
              <a:ext uri="{FF2B5EF4-FFF2-40B4-BE49-F238E27FC236}">
                <a16:creationId xmlns:a16="http://schemas.microsoft.com/office/drawing/2014/main" id="{58AE79C5-B513-B39B-2D0C-747BFCC45EA8}"/>
              </a:ext>
            </a:extLst>
          </p:cNvPr>
          <p:cNvPicPr>
            <a:picLocks noChangeAspect="1"/>
          </p:cNvPicPr>
          <p:nvPr/>
        </p:nvPicPr>
        <p:blipFill>
          <a:blip r:embed="rId3"/>
          <a:stretch>
            <a:fillRect/>
          </a:stretch>
        </p:blipFill>
        <p:spPr>
          <a:xfrm>
            <a:off x="497829" y="1712694"/>
            <a:ext cx="1143000" cy="851535"/>
          </a:xfrm>
          <a:prstGeom prst="rect">
            <a:avLst/>
          </a:prstGeom>
        </p:spPr>
      </p:pic>
      <p:pic>
        <p:nvPicPr>
          <p:cNvPr id="23" name="Picture 22">
            <a:extLst>
              <a:ext uri="{FF2B5EF4-FFF2-40B4-BE49-F238E27FC236}">
                <a16:creationId xmlns:a16="http://schemas.microsoft.com/office/drawing/2014/main" id="{0C167934-19A3-5951-80C4-F372F3F68AAA}"/>
              </a:ext>
            </a:extLst>
          </p:cNvPr>
          <p:cNvPicPr>
            <a:picLocks noChangeAspect="1"/>
          </p:cNvPicPr>
          <p:nvPr/>
        </p:nvPicPr>
        <p:blipFill>
          <a:blip r:embed="rId4"/>
          <a:stretch>
            <a:fillRect/>
          </a:stretch>
        </p:blipFill>
        <p:spPr>
          <a:xfrm>
            <a:off x="497829" y="2699220"/>
            <a:ext cx="1143000" cy="1081216"/>
          </a:xfrm>
          <a:prstGeom prst="rect">
            <a:avLst/>
          </a:prstGeom>
        </p:spPr>
      </p:pic>
      <p:pic>
        <p:nvPicPr>
          <p:cNvPr id="25" name="Picture 24">
            <a:extLst>
              <a:ext uri="{FF2B5EF4-FFF2-40B4-BE49-F238E27FC236}">
                <a16:creationId xmlns:a16="http://schemas.microsoft.com/office/drawing/2014/main" id="{9D2ABB25-D7B4-1872-A6C1-9D94033E91D5}"/>
              </a:ext>
            </a:extLst>
          </p:cNvPr>
          <p:cNvPicPr>
            <a:picLocks noChangeAspect="1"/>
          </p:cNvPicPr>
          <p:nvPr/>
        </p:nvPicPr>
        <p:blipFill>
          <a:blip r:embed="rId5"/>
          <a:stretch>
            <a:fillRect/>
          </a:stretch>
        </p:blipFill>
        <p:spPr>
          <a:xfrm>
            <a:off x="8044138" y="4960679"/>
            <a:ext cx="1143000" cy="1228940"/>
          </a:xfrm>
          <a:prstGeom prst="rect">
            <a:avLst/>
          </a:prstGeom>
        </p:spPr>
      </p:pic>
      <p:pic>
        <p:nvPicPr>
          <p:cNvPr id="27" name="Picture 26">
            <a:extLst>
              <a:ext uri="{FF2B5EF4-FFF2-40B4-BE49-F238E27FC236}">
                <a16:creationId xmlns:a16="http://schemas.microsoft.com/office/drawing/2014/main" id="{FAAAB4C8-7D12-4A86-CA3F-E57412610354}"/>
              </a:ext>
            </a:extLst>
          </p:cNvPr>
          <p:cNvPicPr>
            <a:picLocks noChangeAspect="1"/>
          </p:cNvPicPr>
          <p:nvPr/>
        </p:nvPicPr>
        <p:blipFill>
          <a:blip r:embed="rId6"/>
          <a:stretch>
            <a:fillRect/>
          </a:stretch>
        </p:blipFill>
        <p:spPr>
          <a:xfrm>
            <a:off x="490760" y="3958657"/>
            <a:ext cx="1143000" cy="1134776"/>
          </a:xfrm>
          <a:prstGeom prst="rect">
            <a:avLst/>
          </a:prstGeom>
        </p:spPr>
      </p:pic>
      <p:pic>
        <p:nvPicPr>
          <p:cNvPr id="29" name="Picture 28">
            <a:extLst>
              <a:ext uri="{FF2B5EF4-FFF2-40B4-BE49-F238E27FC236}">
                <a16:creationId xmlns:a16="http://schemas.microsoft.com/office/drawing/2014/main" id="{84EB219C-2542-0EA4-7BC6-53C2EBF9EDCD}"/>
              </a:ext>
            </a:extLst>
          </p:cNvPr>
          <p:cNvPicPr>
            <a:picLocks noChangeAspect="1"/>
          </p:cNvPicPr>
          <p:nvPr/>
        </p:nvPicPr>
        <p:blipFill>
          <a:blip r:embed="rId7"/>
          <a:stretch>
            <a:fillRect/>
          </a:stretch>
        </p:blipFill>
        <p:spPr>
          <a:xfrm>
            <a:off x="484493" y="5141281"/>
            <a:ext cx="1143000" cy="1095042"/>
          </a:xfrm>
          <a:prstGeom prst="rect">
            <a:avLst/>
          </a:prstGeom>
        </p:spPr>
      </p:pic>
      <p:pic>
        <p:nvPicPr>
          <p:cNvPr id="31" name="Picture 30">
            <a:extLst>
              <a:ext uri="{FF2B5EF4-FFF2-40B4-BE49-F238E27FC236}">
                <a16:creationId xmlns:a16="http://schemas.microsoft.com/office/drawing/2014/main" id="{8995B398-3D6E-3B42-A829-420A415061AF}"/>
              </a:ext>
            </a:extLst>
          </p:cNvPr>
          <p:cNvPicPr>
            <a:picLocks noChangeAspect="1"/>
          </p:cNvPicPr>
          <p:nvPr/>
        </p:nvPicPr>
        <p:blipFill>
          <a:blip r:embed="rId8"/>
          <a:stretch>
            <a:fillRect/>
          </a:stretch>
        </p:blipFill>
        <p:spPr>
          <a:xfrm>
            <a:off x="2143688" y="4649864"/>
            <a:ext cx="1143000" cy="982834"/>
          </a:xfrm>
          <a:prstGeom prst="rect">
            <a:avLst/>
          </a:prstGeom>
        </p:spPr>
      </p:pic>
      <p:pic>
        <p:nvPicPr>
          <p:cNvPr id="33" name="Picture 32">
            <a:extLst>
              <a:ext uri="{FF2B5EF4-FFF2-40B4-BE49-F238E27FC236}">
                <a16:creationId xmlns:a16="http://schemas.microsoft.com/office/drawing/2014/main" id="{033BD112-39F4-DC98-3150-083B729AE2B8}"/>
              </a:ext>
            </a:extLst>
          </p:cNvPr>
          <p:cNvPicPr>
            <a:picLocks noChangeAspect="1"/>
          </p:cNvPicPr>
          <p:nvPr/>
        </p:nvPicPr>
        <p:blipFill>
          <a:blip r:embed="rId9"/>
          <a:stretch>
            <a:fillRect/>
          </a:stretch>
        </p:blipFill>
        <p:spPr>
          <a:xfrm>
            <a:off x="3575422" y="2922184"/>
            <a:ext cx="1143000" cy="1134534"/>
          </a:xfrm>
          <a:prstGeom prst="rect">
            <a:avLst/>
          </a:prstGeom>
        </p:spPr>
      </p:pic>
      <p:pic>
        <p:nvPicPr>
          <p:cNvPr id="35" name="Picture 34">
            <a:extLst>
              <a:ext uri="{FF2B5EF4-FFF2-40B4-BE49-F238E27FC236}">
                <a16:creationId xmlns:a16="http://schemas.microsoft.com/office/drawing/2014/main" id="{2E083C65-53BF-D4B9-97A1-7C5E8F6AF6E0}"/>
              </a:ext>
            </a:extLst>
          </p:cNvPr>
          <p:cNvPicPr>
            <a:picLocks noChangeAspect="1"/>
          </p:cNvPicPr>
          <p:nvPr/>
        </p:nvPicPr>
        <p:blipFill>
          <a:blip r:embed="rId10"/>
          <a:stretch>
            <a:fillRect/>
          </a:stretch>
        </p:blipFill>
        <p:spPr>
          <a:xfrm>
            <a:off x="9573816" y="5003129"/>
            <a:ext cx="1143000" cy="1159808"/>
          </a:xfrm>
          <a:prstGeom prst="rect">
            <a:avLst/>
          </a:prstGeom>
        </p:spPr>
      </p:pic>
      <p:pic>
        <p:nvPicPr>
          <p:cNvPr id="37" name="Picture 36">
            <a:extLst>
              <a:ext uri="{FF2B5EF4-FFF2-40B4-BE49-F238E27FC236}">
                <a16:creationId xmlns:a16="http://schemas.microsoft.com/office/drawing/2014/main" id="{1B6E8A1F-99FD-6373-597F-D585E333887B}"/>
              </a:ext>
            </a:extLst>
          </p:cNvPr>
          <p:cNvPicPr>
            <a:picLocks noChangeAspect="1"/>
          </p:cNvPicPr>
          <p:nvPr/>
        </p:nvPicPr>
        <p:blipFill>
          <a:blip r:embed="rId11"/>
          <a:stretch>
            <a:fillRect/>
          </a:stretch>
        </p:blipFill>
        <p:spPr>
          <a:xfrm>
            <a:off x="6627196" y="5003649"/>
            <a:ext cx="1143000" cy="1143000"/>
          </a:xfrm>
          <a:prstGeom prst="rect">
            <a:avLst/>
          </a:prstGeom>
        </p:spPr>
      </p:pic>
      <p:pic>
        <p:nvPicPr>
          <p:cNvPr id="39" name="Picture 38">
            <a:extLst>
              <a:ext uri="{FF2B5EF4-FFF2-40B4-BE49-F238E27FC236}">
                <a16:creationId xmlns:a16="http://schemas.microsoft.com/office/drawing/2014/main" id="{8FF3F840-6A91-F8E8-4B58-C5581C91EA7A}"/>
              </a:ext>
            </a:extLst>
          </p:cNvPr>
          <p:cNvPicPr>
            <a:picLocks noChangeAspect="1"/>
          </p:cNvPicPr>
          <p:nvPr/>
        </p:nvPicPr>
        <p:blipFill>
          <a:blip r:embed="rId12"/>
          <a:stretch>
            <a:fillRect/>
          </a:stretch>
        </p:blipFill>
        <p:spPr>
          <a:xfrm>
            <a:off x="6671633" y="3795163"/>
            <a:ext cx="1143000" cy="1087438"/>
          </a:xfrm>
          <a:prstGeom prst="rect">
            <a:avLst/>
          </a:prstGeom>
        </p:spPr>
      </p:pic>
      <p:pic>
        <p:nvPicPr>
          <p:cNvPr id="41" name="Picture 40">
            <a:extLst>
              <a:ext uri="{FF2B5EF4-FFF2-40B4-BE49-F238E27FC236}">
                <a16:creationId xmlns:a16="http://schemas.microsoft.com/office/drawing/2014/main" id="{C9766791-ECA2-21F6-8D16-ED4994ED3FFF}"/>
              </a:ext>
            </a:extLst>
          </p:cNvPr>
          <p:cNvPicPr>
            <a:picLocks noChangeAspect="1"/>
          </p:cNvPicPr>
          <p:nvPr/>
        </p:nvPicPr>
        <p:blipFill>
          <a:blip r:embed="rId13"/>
          <a:stretch>
            <a:fillRect/>
          </a:stretch>
        </p:blipFill>
        <p:spPr>
          <a:xfrm>
            <a:off x="2134276" y="3254575"/>
            <a:ext cx="1143000" cy="1195351"/>
          </a:xfrm>
          <a:prstGeom prst="rect">
            <a:avLst/>
          </a:prstGeom>
        </p:spPr>
      </p:pic>
      <p:pic>
        <p:nvPicPr>
          <p:cNvPr id="43" name="Picture 42">
            <a:extLst>
              <a:ext uri="{FF2B5EF4-FFF2-40B4-BE49-F238E27FC236}">
                <a16:creationId xmlns:a16="http://schemas.microsoft.com/office/drawing/2014/main" id="{2222ACA7-E2A6-F8E5-F98F-FEBB463D4E8E}"/>
              </a:ext>
            </a:extLst>
          </p:cNvPr>
          <p:cNvPicPr>
            <a:picLocks noChangeAspect="1"/>
          </p:cNvPicPr>
          <p:nvPr/>
        </p:nvPicPr>
        <p:blipFill>
          <a:blip r:embed="rId14"/>
          <a:stretch>
            <a:fillRect/>
          </a:stretch>
        </p:blipFill>
        <p:spPr>
          <a:xfrm>
            <a:off x="6600299" y="2491337"/>
            <a:ext cx="1143000" cy="1143000"/>
          </a:xfrm>
          <a:prstGeom prst="rect">
            <a:avLst/>
          </a:prstGeom>
        </p:spPr>
      </p:pic>
      <p:pic>
        <p:nvPicPr>
          <p:cNvPr id="45" name="Picture 44">
            <a:extLst>
              <a:ext uri="{FF2B5EF4-FFF2-40B4-BE49-F238E27FC236}">
                <a16:creationId xmlns:a16="http://schemas.microsoft.com/office/drawing/2014/main" id="{37A07BC1-9CD8-9F58-E800-5734D62AC896}"/>
              </a:ext>
            </a:extLst>
          </p:cNvPr>
          <p:cNvPicPr>
            <a:picLocks noChangeAspect="1"/>
          </p:cNvPicPr>
          <p:nvPr/>
        </p:nvPicPr>
        <p:blipFill>
          <a:blip r:embed="rId15"/>
          <a:stretch>
            <a:fillRect/>
          </a:stretch>
        </p:blipFill>
        <p:spPr>
          <a:xfrm>
            <a:off x="3556491" y="1675791"/>
            <a:ext cx="1143000" cy="1168213"/>
          </a:xfrm>
          <a:prstGeom prst="rect">
            <a:avLst/>
          </a:prstGeom>
        </p:spPr>
      </p:pic>
      <p:sp>
        <p:nvSpPr>
          <p:cNvPr id="47" name="TextBox 46">
            <a:extLst>
              <a:ext uri="{FF2B5EF4-FFF2-40B4-BE49-F238E27FC236}">
                <a16:creationId xmlns:a16="http://schemas.microsoft.com/office/drawing/2014/main" id="{E086B94D-5A32-A99C-166C-858FEE0901D8}"/>
              </a:ext>
            </a:extLst>
          </p:cNvPr>
          <p:cNvSpPr txBox="1"/>
          <p:nvPr/>
        </p:nvSpPr>
        <p:spPr>
          <a:xfrm>
            <a:off x="836613" y="1235547"/>
            <a:ext cx="6094070" cy="369332"/>
          </a:xfrm>
          <a:prstGeom prst="rect">
            <a:avLst/>
          </a:prstGeom>
          <a:noFill/>
        </p:spPr>
        <p:txBody>
          <a:bodyPr wrap="square">
            <a:spAutoFit/>
          </a:bodyPr>
          <a:lstStyle/>
          <a:p>
            <a:r>
              <a:rPr lang="en-US" dirty="0"/>
              <a:t>https://scoutingalumni.org/get-involved/alumni-communities/</a:t>
            </a:r>
          </a:p>
        </p:txBody>
      </p:sp>
      <p:pic>
        <p:nvPicPr>
          <p:cNvPr id="49" name="Picture 48">
            <a:extLst>
              <a:ext uri="{FF2B5EF4-FFF2-40B4-BE49-F238E27FC236}">
                <a16:creationId xmlns:a16="http://schemas.microsoft.com/office/drawing/2014/main" id="{7084EA78-0FFB-A15D-F964-FDFE8AFB199C}"/>
              </a:ext>
            </a:extLst>
          </p:cNvPr>
          <p:cNvPicPr>
            <a:picLocks noChangeAspect="1"/>
          </p:cNvPicPr>
          <p:nvPr/>
        </p:nvPicPr>
        <p:blipFill>
          <a:blip r:embed="rId16"/>
          <a:stretch>
            <a:fillRect/>
          </a:stretch>
        </p:blipFill>
        <p:spPr>
          <a:xfrm>
            <a:off x="8085639" y="3164929"/>
            <a:ext cx="1143000" cy="1622321"/>
          </a:xfrm>
          <a:prstGeom prst="rect">
            <a:avLst/>
          </a:prstGeom>
        </p:spPr>
      </p:pic>
      <p:pic>
        <p:nvPicPr>
          <p:cNvPr id="51" name="Picture 50">
            <a:extLst>
              <a:ext uri="{FF2B5EF4-FFF2-40B4-BE49-F238E27FC236}">
                <a16:creationId xmlns:a16="http://schemas.microsoft.com/office/drawing/2014/main" id="{182B3244-0B09-BAA8-07C6-AD29623213A7}"/>
              </a:ext>
            </a:extLst>
          </p:cNvPr>
          <p:cNvPicPr>
            <a:picLocks noChangeAspect="1"/>
          </p:cNvPicPr>
          <p:nvPr/>
        </p:nvPicPr>
        <p:blipFill>
          <a:blip r:embed="rId17"/>
          <a:stretch>
            <a:fillRect/>
          </a:stretch>
        </p:blipFill>
        <p:spPr>
          <a:xfrm>
            <a:off x="5212092" y="3724578"/>
            <a:ext cx="1143000" cy="1850571"/>
          </a:xfrm>
          <a:prstGeom prst="rect">
            <a:avLst/>
          </a:prstGeom>
        </p:spPr>
      </p:pic>
      <p:pic>
        <p:nvPicPr>
          <p:cNvPr id="53" name="Picture 52">
            <a:extLst>
              <a:ext uri="{FF2B5EF4-FFF2-40B4-BE49-F238E27FC236}">
                <a16:creationId xmlns:a16="http://schemas.microsoft.com/office/drawing/2014/main" id="{1353D0C6-FE9C-ABD9-784A-12250F478804}"/>
              </a:ext>
            </a:extLst>
          </p:cNvPr>
          <p:cNvPicPr>
            <a:picLocks noChangeAspect="1"/>
          </p:cNvPicPr>
          <p:nvPr/>
        </p:nvPicPr>
        <p:blipFill>
          <a:blip r:embed="rId18"/>
          <a:stretch>
            <a:fillRect/>
          </a:stretch>
        </p:blipFill>
        <p:spPr>
          <a:xfrm>
            <a:off x="8018230" y="1536080"/>
            <a:ext cx="1143000" cy="1431421"/>
          </a:xfrm>
          <a:prstGeom prst="rect">
            <a:avLst/>
          </a:prstGeom>
        </p:spPr>
      </p:pic>
      <p:pic>
        <p:nvPicPr>
          <p:cNvPr id="55" name="Picture 54">
            <a:extLst>
              <a:ext uri="{FF2B5EF4-FFF2-40B4-BE49-F238E27FC236}">
                <a16:creationId xmlns:a16="http://schemas.microsoft.com/office/drawing/2014/main" id="{DC6986A5-907F-1A42-1637-A0B4FE461257}"/>
              </a:ext>
            </a:extLst>
          </p:cNvPr>
          <p:cNvPicPr>
            <a:picLocks noChangeAspect="1"/>
          </p:cNvPicPr>
          <p:nvPr/>
        </p:nvPicPr>
        <p:blipFill>
          <a:blip r:embed="rId19"/>
          <a:stretch>
            <a:fillRect/>
          </a:stretch>
        </p:blipFill>
        <p:spPr>
          <a:xfrm>
            <a:off x="5192911" y="1975841"/>
            <a:ext cx="1143000" cy="1151530"/>
          </a:xfrm>
          <a:prstGeom prst="rect">
            <a:avLst/>
          </a:prstGeom>
        </p:spPr>
      </p:pic>
      <p:pic>
        <p:nvPicPr>
          <p:cNvPr id="57" name="Picture 56">
            <a:extLst>
              <a:ext uri="{FF2B5EF4-FFF2-40B4-BE49-F238E27FC236}">
                <a16:creationId xmlns:a16="http://schemas.microsoft.com/office/drawing/2014/main" id="{47C871C6-02E3-9E6C-1664-4292E465BF64}"/>
              </a:ext>
            </a:extLst>
          </p:cNvPr>
          <p:cNvPicPr>
            <a:picLocks noChangeAspect="1"/>
          </p:cNvPicPr>
          <p:nvPr/>
        </p:nvPicPr>
        <p:blipFill>
          <a:blip r:embed="rId20"/>
          <a:stretch>
            <a:fillRect/>
          </a:stretch>
        </p:blipFill>
        <p:spPr>
          <a:xfrm>
            <a:off x="2149103" y="1943765"/>
            <a:ext cx="1143000" cy="1160451"/>
          </a:xfrm>
          <a:prstGeom prst="rect">
            <a:avLst/>
          </a:prstGeom>
        </p:spPr>
      </p:pic>
      <p:pic>
        <p:nvPicPr>
          <p:cNvPr id="59" name="Picture 58">
            <a:extLst>
              <a:ext uri="{FF2B5EF4-FFF2-40B4-BE49-F238E27FC236}">
                <a16:creationId xmlns:a16="http://schemas.microsoft.com/office/drawing/2014/main" id="{549A26DF-4524-8828-7C56-4F9310AB4371}"/>
              </a:ext>
            </a:extLst>
          </p:cNvPr>
          <p:cNvPicPr>
            <a:picLocks noChangeAspect="1"/>
          </p:cNvPicPr>
          <p:nvPr/>
        </p:nvPicPr>
        <p:blipFill>
          <a:blip r:embed="rId21"/>
          <a:stretch>
            <a:fillRect/>
          </a:stretch>
        </p:blipFill>
        <p:spPr>
          <a:xfrm>
            <a:off x="10768529" y="279084"/>
            <a:ext cx="1143000" cy="1323975"/>
          </a:xfrm>
          <a:prstGeom prst="rect">
            <a:avLst/>
          </a:prstGeom>
        </p:spPr>
      </p:pic>
      <p:pic>
        <p:nvPicPr>
          <p:cNvPr id="61" name="Picture 60">
            <a:extLst>
              <a:ext uri="{FF2B5EF4-FFF2-40B4-BE49-F238E27FC236}">
                <a16:creationId xmlns:a16="http://schemas.microsoft.com/office/drawing/2014/main" id="{4DE82B56-F1FA-0D8F-D1BF-330C470C36E8}"/>
              </a:ext>
            </a:extLst>
          </p:cNvPr>
          <p:cNvPicPr>
            <a:picLocks noChangeAspect="1"/>
          </p:cNvPicPr>
          <p:nvPr/>
        </p:nvPicPr>
        <p:blipFill>
          <a:blip r:embed="rId22"/>
          <a:stretch>
            <a:fillRect/>
          </a:stretch>
        </p:blipFill>
        <p:spPr>
          <a:xfrm>
            <a:off x="9632316" y="273084"/>
            <a:ext cx="1026000" cy="1143000"/>
          </a:xfrm>
          <a:prstGeom prst="rect">
            <a:avLst/>
          </a:prstGeom>
        </p:spPr>
      </p:pic>
      <p:pic>
        <p:nvPicPr>
          <p:cNvPr id="63" name="Picture 62">
            <a:extLst>
              <a:ext uri="{FF2B5EF4-FFF2-40B4-BE49-F238E27FC236}">
                <a16:creationId xmlns:a16="http://schemas.microsoft.com/office/drawing/2014/main" id="{1C68F52B-D489-FB0D-E398-BDE559405623}"/>
              </a:ext>
            </a:extLst>
          </p:cNvPr>
          <p:cNvPicPr>
            <a:picLocks noChangeAspect="1"/>
          </p:cNvPicPr>
          <p:nvPr/>
        </p:nvPicPr>
        <p:blipFill>
          <a:blip r:embed="rId23"/>
          <a:stretch>
            <a:fillRect/>
          </a:stretch>
        </p:blipFill>
        <p:spPr>
          <a:xfrm>
            <a:off x="10857155" y="3462857"/>
            <a:ext cx="1143000" cy="1162879"/>
          </a:xfrm>
          <a:prstGeom prst="rect">
            <a:avLst/>
          </a:prstGeom>
        </p:spPr>
      </p:pic>
      <p:pic>
        <p:nvPicPr>
          <p:cNvPr id="65" name="Picture 64">
            <a:extLst>
              <a:ext uri="{FF2B5EF4-FFF2-40B4-BE49-F238E27FC236}">
                <a16:creationId xmlns:a16="http://schemas.microsoft.com/office/drawing/2014/main" id="{88DE8568-A758-E99B-7817-8BF4D168FE4C}"/>
              </a:ext>
            </a:extLst>
          </p:cNvPr>
          <p:cNvPicPr>
            <a:picLocks noChangeAspect="1"/>
          </p:cNvPicPr>
          <p:nvPr/>
        </p:nvPicPr>
        <p:blipFill>
          <a:blip r:embed="rId24"/>
          <a:stretch>
            <a:fillRect/>
          </a:stretch>
        </p:blipFill>
        <p:spPr>
          <a:xfrm>
            <a:off x="9486224" y="1952899"/>
            <a:ext cx="1143000" cy="1076876"/>
          </a:xfrm>
          <a:prstGeom prst="rect">
            <a:avLst/>
          </a:prstGeom>
        </p:spPr>
      </p:pic>
      <p:pic>
        <p:nvPicPr>
          <p:cNvPr id="67" name="Picture 66">
            <a:extLst>
              <a:ext uri="{FF2B5EF4-FFF2-40B4-BE49-F238E27FC236}">
                <a16:creationId xmlns:a16="http://schemas.microsoft.com/office/drawing/2014/main" id="{D2A17652-BE3E-C2BD-B18D-60150F331D2A}"/>
              </a:ext>
            </a:extLst>
          </p:cNvPr>
          <p:cNvPicPr>
            <a:picLocks noChangeAspect="1"/>
          </p:cNvPicPr>
          <p:nvPr/>
        </p:nvPicPr>
        <p:blipFill>
          <a:blip r:embed="rId25"/>
          <a:stretch>
            <a:fillRect/>
          </a:stretch>
        </p:blipFill>
        <p:spPr>
          <a:xfrm>
            <a:off x="9486224" y="3462857"/>
            <a:ext cx="1143000" cy="1176867"/>
          </a:xfrm>
          <a:prstGeom prst="rect">
            <a:avLst/>
          </a:prstGeom>
        </p:spPr>
      </p:pic>
      <p:pic>
        <p:nvPicPr>
          <p:cNvPr id="69" name="Picture 68">
            <a:extLst>
              <a:ext uri="{FF2B5EF4-FFF2-40B4-BE49-F238E27FC236}">
                <a16:creationId xmlns:a16="http://schemas.microsoft.com/office/drawing/2014/main" id="{E03F10C5-F3ED-EA1A-7AC8-90FCBEA8CBC6}"/>
              </a:ext>
            </a:extLst>
          </p:cNvPr>
          <p:cNvPicPr>
            <a:picLocks noChangeAspect="1"/>
          </p:cNvPicPr>
          <p:nvPr/>
        </p:nvPicPr>
        <p:blipFill>
          <a:blip r:embed="rId26"/>
          <a:stretch>
            <a:fillRect/>
          </a:stretch>
        </p:blipFill>
        <p:spPr>
          <a:xfrm>
            <a:off x="10857155" y="1989011"/>
            <a:ext cx="1143000" cy="957384"/>
          </a:xfrm>
          <a:prstGeom prst="rect">
            <a:avLst/>
          </a:prstGeom>
        </p:spPr>
      </p:pic>
      <p:pic>
        <p:nvPicPr>
          <p:cNvPr id="71" name="Picture 70">
            <a:extLst>
              <a:ext uri="{FF2B5EF4-FFF2-40B4-BE49-F238E27FC236}">
                <a16:creationId xmlns:a16="http://schemas.microsoft.com/office/drawing/2014/main" id="{36B16055-2E5C-DBE3-7229-20CC17B8DB05}"/>
              </a:ext>
            </a:extLst>
          </p:cNvPr>
          <p:cNvPicPr>
            <a:picLocks noChangeAspect="1"/>
          </p:cNvPicPr>
          <p:nvPr/>
        </p:nvPicPr>
        <p:blipFill>
          <a:blip r:embed="rId27"/>
          <a:stretch>
            <a:fillRect/>
          </a:stretch>
        </p:blipFill>
        <p:spPr>
          <a:xfrm>
            <a:off x="10876184" y="4960679"/>
            <a:ext cx="1143000" cy="1177637"/>
          </a:xfrm>
          <a:prstGeom prst="rect">
            <a:avLst/>
          </a:prstGeom>
        </p:spPr>
      </p:pic>
      <p:pic>
        <p:nvPicPr>
          <p:cNvPr id="73" name="Picture 72">
            <a:extLst>
              <a:ext uri="{FF2B5EF4-FFF2-40B4-BE49-F238E27FC236}">
                <a16:creationId xmlns:a16="http://schemas.microsoft.com/office/drawing/2014/main" id="{B1A75FD7-3A66-7AD8-0EBC-A2CD18433BA6}"/>
              </a:ext>
            </a:extLst>
          </p:cNvPr>
          <p:cNvPicPr>
            <a:picLocks noChangeAspect="1"/>
          </p:cNvPicPr>
          <p:nvPr/>
        </p:nvPicPr>
        <p:blipFill>
          <a:blip r:embed="rId28"/>
          <a:stretch>
            <a:fillRect/>
          </a:stretch>
        </p:blipFill>
        <p:spPr>
          <a:xfrm>
            <a:off x="3580593" y="4134898"/>
            <a:ext cx="1143000" cy="1119352"/>
          </a:xfrm>
          <a:prstGeom prst="rect">
            <a:avLst/>
          </a:prstGeom>
        </p:spPr>
      </p:pic>
      <p:pic>
        <p:nvPicPr>
          <p:cNvPr id="75" name="Picture 74">
            <a:extLst>
              <a:ext uri="{FF2B5EF4-FFF2-40B4-BE49-F238E27FC236}">
                <a16:creationId xmlns:a16="http://schemas.microsoft.com/office/drawing/2014/main" id="{C128AE77-1FB7-D291-E4C4-348C0E1BC320}"/>
              </a:ext>
            </a:extLst>
          </p:cNvPr>
          <p:cNvPicPr>
            <a:picLocks noChangeAspect="1"/>
          </p:cNvPicPr>
          <p:nvPr/>
        </p:nvPicPr>
        <p:blipFill>
          <a:blip r:embed="rId29"/>
          <a:stretch>
            <a:fillRect/>
          </a:stretch>
        </p:blipFill>
        <p:spPr>
          <a:xfrm>
            <a:off x="3255378" y="5409605"/>
            <a:ext cx="1978612" cy="860752"/>
          </a:xfrm>
          <a:prstGeom prst="rect">
            <a:avLst/>
          </a:prstGeom>
        </p:spPr>
      </p:pic>
    </p:spTree>
    <p:extLst>
      <p:ext uri="{BB962C8B-B14F-4D97-AF65-F5344CB8AC3E}">
        <p14:creationId xmlns:p14="http://schemas.microsoft.com/office/powerpoint/2010/main" val="1167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D445-2693-7A57-B209-7DCC9DA4B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AED20-C41D-A0E0-CF24-A2E3F551873D}"/>
              </a:ext>
            </a:extLst>
          </p:cNvPr>
          <p:cNvSpPr>
            <a:spLocks noGrp="1"/>
          </p:cNvSpPr>
          <p:nvPr>
            <p:ph type="title"/>
          </p:nvPr>
        </p:nvSpPr>
        <p:spPr>
          <a:xfrm>
            <a:off x="838200" y="365125"/>
            <a:ext cx="10515600" cy="1325563"/>
          </a:xfrm>
        </p:spPr>
        <p:txBody>
          <a:bodyPr anchor="ctr">
            <a:normAutofit/>
          </a:bodyPr>
          <a:lstStyle/>
          <a:p>
            <a:r>
              <a:rPr lang="en-US" sz="4400" b="1" dirty="0"/>
              <a:t>In Closing</a:t>
            </a:r>
          </a:p>
        </p:txBody>
      </p:sp>
      <p:sp>
        <p:nvSpPr>
          <p:cNvPr id="3" name="Google Shape;156;p22">
            <a:extLst>
              <a:ext uri="{FF2B5EF4-FFF2-40B4-BE49-F238E27FC236}">
                <a16:creationId xmlns:a16="http://schemas.microsoft.com/office/drawing/2014/main" id="{FC66AE53-A7A6-1B1A-D43A-89F994E20BDF}"/>
              </a:ext>
            </a:extLst>
          </p:cNvPr>
          <p:cNvSpPr txBox="1">
            <a:spLocks noGrp="1"/>
          </p:cNvSpPr>
          <p:nvPr>
            <p:ph idx="1"/>
          </p:nvPr>
        </p:nvSpPr>
        <p:spPr>
          <a:xfrm>
            <a:off x="997528" y="1551204"/>
            <a:ext cx="10356272" cy="4493136"/>
          </a:xfrm>
          <a:prstGeom prst="rect">
            <a:avLst/>
          </a:prstGeom>
          <a:noFill/>
          <a:ln>
            <a:noFill/>
          </a:ln>
        </p:spPr>
        <p:txBody>
          <a:bodyPr spcFirstLastPara="1" wrap="square" lIns="91425" tIns="45700" rIns="91425" bIns="45700" anchor="t" anchorCtr="0">
            <a:noAutofit/>
          </a:bodyPr>
          <a:lstStyle/>
          <a:p>
            <a:pPr marL="342900" lvl="0" indent="-342900" algn="l" rtl="0">
              <a:spcBef>
                <a:spcPts val="640"/>
              </a:spcBef>
              <a:spcAft>
                <a:spcPts val="0"/>
              </a:spcAft>
              <a:buClr>
                <a:schemeClr val="dk1"/>
              </a:buClr>
              <a:buSzPts val="3200"/>
              <a:buChar char="•"/>
            </a:pPr>
            <a:r>
              <a:rPr lang="en-US" sz="3600" dirty="0"/>
              <a:t>If your council is not actively seeking to engage their Scouting Alumni, they should be. </a:t>
            </a:r>
          </a:p>
          <a:p>
            <a:pPr marL="342900" lvl="0" indent="-342900" algn="l" rtl="0">
              <a:spcBef>
                <a:spcPts val="640"/>
              </a:spcBef>
              <a:spcAft>
                <a:spcPts val="0"/>
              </a:spcAft>
              <a:buClr>
                <a:schemeClr val="dk1"/>
              </a:buClr>
              <a:buSzPts val="3200"/>
              <a:buChar char="•"/>
            </a:pPr>
            <a:r>
              <a:rPr lang="en-US" sz="3600" dirty="0"/>
              <a:t>If they are, then seek ways to expand the engagement, to be more inclusive. Widen your umbrella.</a:t>
            </a:r>
          </a:p>
          <a:p>
            <a:pPr marL="342900" lvl="0" indent="-342900" algn="l" rtl="0">
              <a:spcBef>
                <a:spcPts val="640"/>
              </a:spcBef>
              <a:spcAft>
                <a:spcPts val="0"/>
              </a:spcAft>
              <a:buClr>
                <a:schemeClr val="dk1"/>
              </a:buClr>
              <a:buSzPts val="3200"/>
              <a:buChar char="•"/>
            </a:pPr>
            <a:r>
              <a:rPr lang="en-US" sz="3600" dirty="0"/>
              <a:t>Remember, the art of Alumni engagement is simply building lasting relationships.</a:t>
            </a:r>
          </a:p>
          <a:p>
            <a:pPr marL="342900" lvl="0" indent="-342900" algn="l" rtl="0">
              <a:spcBef>
                <a:spcPts val="640"/>
              </a:spcBef>
              <a:spcAft>
                <a:spcPts val="0"/>
              </a:spcAft>
              <a:buClr>
                <a:schemeClr val="dk1"/>
              </a:buClr>
              <a:buSzPts val="3200"/>
              <a:buChar char="•"/>
            </a:pPr>
            <a:r>
              <a:rPr lang="en-US" sz="3600" dirty="0"/>
              <a:t>Scouting grows stronger through Alumni.</a:t>
            </a:r>
            <a:endParaRPr sz="3600" dirty="0"/>
          </a:p>
          <a:p>
            <a:pPr marL="342900" lvl="0" indent="-139700" algn="l" rtl="0">
              <a:spcBef>
                <a:spcPts val="640"/>
              </a:spcBef>
              <a:spcAft>
                <a:spcPts val="0"/>
              </a:spcAft>
              <a:buClr>
                <a:schemeClr val="dk1"/>
              </a:buClr>
              <a:buSzPts val="3200"/>
              <a:buNone/>
            </a:pPr>
            <a:endParaRPr sz="3600" dirty="0"/>
          </a:p>
        </p:txBody>
      </p:sp>
    </p:spTree>
    <p:extLst>
      <p:ext uri="{BB962C8B-B14F-4D97-AF65-F5344CB8AC3E}">
        <p14:creationId xmlns:p14="http://schemas.microsoft.com/office/powerpoint/2010/main" val="110374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9B18F0-ECB0-2983-B364-E9F8B54027EC}"/>
              </a:ext>
            </a:extLst>
          </p:cNvPr>
          <p:cNvSpPr>
            <a:spLocks noGrp="1"/>
          </p:cNvSpPr>
          <p:nvPr>
            <p:ph type="title"/>
          </p:nvPr>
        </p:nvSpPr>
        <p:spPr>
          <a:xfrm>
            <a:off x="838200" y="365125"/>
            <a:ext cx="10515600" cy="1325563"/>
          </a:xfrm>
        </p:spPr>
        <p:txBody>
          <a:bodyPr anchor="ctr">
            <a:normAutofit/>
          </a:bodyPr>
          <a:lstStyle/>
          <a:p>
            <a:r>
              <a:rPr lang="en-US" sz="4100" dirty="0"/>
              <a:t>To help us improve these webinars, please complete this survey.</a:t>
            </a:r>
          </a:p>
        </p:txBody>
      </p:sp>
      <p:sp>
        <p:nvSpPr>
          <p:cNvPr id="8" name="Content Placeholder 7">
            <a:extLst>
              <a:ext uri="{FF2B5EF4-FFF2-40B4-BE49-F238E27FC236}">
                <a16:creationId xmlns:a16="http://schemas.microsoft.com/office/drawing/2014/main" id="{1C218612-0CCF-B72D-E745-3D8AF6F1E7A0}"/>
              </a:ext>
            </a:extLst>
          </p:cNvPr>
          <p:cNvSpPr>
            <a:spLocks noGrp="1"/>
          </p:cNvSpPr>
          <p:nvPr>
            <p:ph sz="half" idx="1"/>
          </p:nvPr>
        </p:nvSpPr>
        <p:spPr>
          <a:xfrm>
            <a:off x="838200" y="1825625"/>
            <a:ext cx="5181600" cy="4351338"/>
          </a:xfrm>
        </p:spPr>
        <p:txBody>
          <a:bodyPr anchor="ctr">
            <a:normAutofit/>
          </a:bodyPr>
          <a:lstStyle/>
          <a:p>
            <a:pPr marL="0" indent="0" algn="ctr">
              <a:buNone/>
            </a:pPr>
            <a:r>
              <a:rPr lang="en-US" sz="4400" dirty="0"/>
              <a:t>Visit us at:</a:t>
            </a:r>
          </a:p>
          <a:p>
            <a:pPr marL="0" indent="0" algn="ctr">
              <a:buNone/>
            </a:pPr>
            <a:r>
              <a:rPr lang="en-US" sz="4400" dirty="0">
                <a:solidFill>
                  <a:srgbClr val="067EEB"/>
                </a:solidFill>
              </a:rPr>
              <a:t>scoutingalumni.org</a:t>
            </a:r>
          </a:p>
          <a:p>
            <a:pPr marL="0" indent="0" algn="ctr">
              <a:buNone/>
            </a:pPr>
            <a:r>
              <a:rPr lang="en-US" sz="4400" dirty="0"/>
              <a:t>and</a:t>
            </a:r>
          </a:p>
          <a:p>
            <a:pPr marL="0" indent="0" algn="ctr">
              <a:buNone/>
            </a:pPr>
            <a:r>
              <a:rPr lang="en-US" sz="4400" dirty="0" err="1">
                <a:solidFill>
                  <a:srgbClr val="067EEB"/>
                </a:solidFill>
              </a:rPr>
              <a:t>nesa.org</a:t>
            </a:r>
            <a:r>
              <a:rPr lang="en-US" sz="4400" dirty="0"/>
              <a:t> </a:t>
            </a:r>
          </a:p>
        </p:txBody>
      </p:sp>
      <p:pic>
        <p:nvPicPr>
          <p:cNvPr id="10" name="Content Placeholder 9" descr="A qr code with a few black squares&#10;&#10;AI-generated content may be incorrect.">
            <a:extLst>
              <a:ext uri="{FF2B5EF4-FFF2-40B4-BE49-F238E27FC236}">
                <a16:creationId xmlns:a16="http://schemas.microsoft.com/office/drawing/2014/main" id="{A8E0BFD7-2EDD-8D5B-A6BA-068EA6773441}"/>
              </a:ext>
            </a:extLst>
          </p:cNvPr>
          <p:cNvPicPr>
            <a:picLocks noGrp="1" noChangeAspect="1"/>
          </p:cNvPicPr>
          <p:nvPr>
            <p:ph sz="half" idx="2"/>
          </p:nvPr>
        </p:nvPicPr>
        <p:blipFill>
          <a:blip r:embed="rId3"/>
          <a:stretch>
            <a:fillRect/>
          </a:stretch>
        </p:blipFill>
        <p:spPr>
          <a:xfrm>
            <a:off x="6587331" y="1825625"/>
            <a:ext cx="4351338" cy="4351338"/>
          </a:xfrm>
          <a:prstGeom prst="rect">
            <a:avLst/>
          </a:prstGeom>
          <a:noFill/>
        </p:spPr>
      </p:pic>
    </p:spTree>
    <p:extLst>
      <p:ext uri="{BB962C8B-B14F-4D97-AF65-F5344CB8AC3E}">
        <p14:creationId xmlns:p14="http://schemas.microsoft.com/office/powerpoint/2010/main" val="4284995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E918-FCAB-3E3E-01E8-59B66CE124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C431AD7-FC4B-52BB-A7AA-1E40E5E7EE24}"/>
              </a:ext>
            </a:extLst>
          </p:cNvPr>
          <p:cNvSpPr>
            <a:spLocks noGrp="1"/>
          </p:cNvSpPr>
          <p:nvPr>
            <p:ph type="title"/>
          </p:nvPr>
        </p:nvSpPr>
        <p:spPr/>
        <p:txBody>
          <a:bodyPr>
            <a:normAutofit/>
          </a:bodyPr>
          <a:lstStyle/>
          <a:p>
            <a:r>
              <a:rPr lang="en-US" dirty="0"/>
              <a:t>Questions?</a:t>
            </a:r>
            <a:br>
              <a:rPr lang="en-US" dirty="0"/>
            </a:br>
            <a:endParaRPr lang="en-US" dirty="0"/>
          </a:p>
        </p:txBody>
      </p:sp>
      <p:sp>
        <p:nvSpPr>
          <p:cNvPr id="2" name="Text Placeholder 1">
            <a:extLst>
              <a:ext uri="{FF2B5EF4-FFF2-40B4-BE49-F238E27FC236}">
                <a16:creationId xmlns:a16="http://schemas.microsoft.com/office/drawing/2014/main" id="{EAD7460B-1F3E-B6D6-A9F5-5188A4431B58}"/>
              </a:ext>
            </a:extLst>
          </p:cNvPr>
          <p:cNvSpPr>
            <a:spLocks noGrp="1"/>
          </p:cNvSpPr>
          <p:nvPr>
            <p:ph type="body" idx="1"/>
          </p:nvPr>
        </p:nvSpPr>
        <p:spPr>
          <a:xfrm>
            <a:off x="5699760" y="4182777"/>
            <a:ext cx="6202679" cy="1476440"/>
          </a:xfrm>
        </p:spPr>
        <p:txBody>
          <a:bodyPr>
            <a:normAutofit/>
          </a:bodyPr>
          <a:lstStyle/>
          <a:p>
            <a:r>
              <a:rPr lang="en-US" sz="3400" b="1" dirty="0">
                <a:solidFill>
                  <a:srgbClr val="CE1126"/>
                </a:solidFill>
                <a:ea typeface="Times New Roman"/>
                <a:cs typeface="Times New Roman"/>
                <a:sym typeface="Times New Roman"/>
              </a:rPr>
              <a:t>Jay Bottorff</a:t>
            </a:r>
          </a:p>
          <a:p>
            <a:r>
              <a:rPr lang="en-US" sz="2200" b="1" dirty="0">
                <a:ea typeface="Times New Roman"/>
                <a:cs typeface="Times New Roman"/>
                <a:sym typeface="Times New Roman"/>
              </a:rPr>
              <a:t>Scouting Alumni - Council </a:t>
            </a:r>
            <a:r>
              <a:rPr lang="en-US" sz="2200" dirty="0">
                <a:ea typeface="Times New Roman"/>
                <a:cs typeface="Times New Roman"/>
                <a:sym typeface="Times New Roman"/>
              </a:rPr>
              <a:t>S</a:t>
            </a:r>
            <a:r>
              <a:rPr lang="en-US" sz="2200" b="1" dirty="0">
                <a:ea typeface="Times New Roman"/>
                <a:cs typeface="Times New Roman"/>
                <a:sym typeface="Times New Roman"/>
              </a:rPr>
              <a:t>upport Lead</a:t>
            </a:r>
          </a:p>
          <a:p>
            <a:r>
              <a:rPr lang="en-US" b="0" dirty="0">
                <a:solidFill>
                  <a:srgbClr val="003366"/>
                </a:solidFill>
                <a:ea typeface="Times New Roman"/>
                <a:sym typeface="Times New Roman"/>
                <a:hlinkClick r:id="rId3"/>
              </a:rPr>
              <a:t>jsbottorff1@gmail.com</a:t>
            </a:r>
            <a:r>
              <a:rPr lang="en-US" b="0" dirty="0">
                <a:solidFill>
                  <a:srgbClr val="003366"/>
                </a:solidFill>
                <a:ea typeface="Times New Roman"/>
                <a:sym typeface="Times New Roman"/>
              </a:rPr>
              <a:t> </a:t>
            </a:r>
            <a:r>
              <a:rPr lang="en-US" b="0" dirty="0">
                <a:solidFill>
                  <a:srgbClr val="898989"/>
                </a:solidFill>
                <a:ea typeface="Times New Roman"/>
                <a:sym typeface="Times New Roman"/>
              </a:rPr>
              <a:t>| (313) 633-5810</a:t>
            </a:r>
          </a:p>
        </p:txBody>
      </p:sp>
      <p:pic>
        <p:nvPicPr>
          <p:cNvPr id="16" name="Picture 15" descr="A person in a uniform with badges&#10;&#10;AI-generated content may be incorrect.">
            <a:extLst>
              <a:ext uri="{FF2B5EF4-FFF2-40B4-BE49-F238E27FC236}">
                <a16:creationId xmlns:a16="http://schemas.microsoft.com/office/drawing/2014/main" id="{654AECE1-A109-B69E-3E67-E654D16CC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719" y="1476440"/>
            <a:ext cx="3719538" cy="4182777"/>
          </a:xfrm>
          <a:prstGeom prst="rect">
            <a:avLst/>
          </a:prstGeom>
        </p:spPr>
      </p:pic>
    </p:spTree>
    <p:extLst>
      <p:ext uri="{BB962C8B-B14F-4D97-AF65-F5344CB8AC3E}">
        <p14:creationId xmlns:p14="http://schemas.microsoft.com/office/powerpoint/2010/main" val="349186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25B4-A489-283A-B269-6F49680D5888}"/>
              </a:ext>
            </a:extLst>
          </p:cNvPr>
          <p:cNvSpPr>
            <a:spLocks noGrp="1"/>
          </p:cNvSpPr>
          <p:nvPr>
            <p:ph type="title"/>
          </p:nvPr>
        </p:nvSpPr>
        <p:spPr/>
        <p:txBody>
          <a:bodyPr>
            <a:normAutofit/>
          </a:bodyPr>
          <a:lstStyle/>
          <a:p>
            <a:r>
              <a:rPr lang="en-US" dirty="0"/>
              <a:t>Upcoming Webinar…</a:t>
            </a:r>
            <a:br>
              <a:rPr lang="en-US" dirty="0"/>
            </a:br>
            <a:endParaRPr lang="en-US" dirty="0"/>
          </a:p>
        </p:txBody>
      </p:sp>
      <p:sp>
        <p:nvSpPr>
          <p:cNvPr id="3" name="Content Placeholder 2">
            <a:extLst>
              <a:ext uri="{FF2B5EF4-FFF2-40B4-BE49-F238E27FC236}">
                <a16:creationId xmlns:a16="http://schemas.microsoft.com/office/drawing/2014/main" id="{C080C064-E295-4548-5A8F-C2578404DFE3}"/>
              </a:ext>
            </a:extLst>
          </p:cNvPr>
          <p:cNvSpPr>
            <a:spLocks noGrp="1"/>
          </p:cNvSpPr>
          <p:nvPr>
            <p:ph idx="1"/>
          </p:nvPr>
        </p:nvSpPr>
        <p:spPr>
          <a:xfrm>
            <a:off x="838200" y="1253330"/>
            <a:ext cx="10515600" cy="4939125"/>
          </a:xfrm>
        </p:spPr>
        <p:txBody>
          <a:bodyPr>
            <a:normAutofit lnSpcReduction="10000"/>
          </a:bodyPr>
          <a:lstStyle/>
          <a:p>
            <a:pPr marL="0" indent="0">
              <a:buNone/>
            </a:pPr>
            <a:r>
              <a:rPr lang="en-US" sz="4400" dirty="0"/>
              <a:t>Our next webinar will take place on </a:t>
            </a:r>
          </a:p>
          <a:p>
            <a:pPr marL="0" indent="0" algn="ctr">
              <a:buNone/>
            </a:pPr>
            <a:r>
              <a:rPr lang="en-US" sz="4400" b="1" dirty="0">
                <a:solidFill>
                  <a:srgbClr val="075697"/>
                </a:solidFill>
              </a:rPr>
              <a:t>Sunday, June 1st at </a:t>
            </a:r>
          </a:p>
          <a:p>
            <a:pPr marL="0" indent="0" algn="ctr">
              <a:buNone/>
            </a:pPr>
            <a:r>
              <a:rPr lang="en-US" sz="4400" b="1" dirty="0">
                <a:solidFill>
                  <a:srgbClr val="075697"/>
                </a:solidFill>
              </a:rPr>
              <a:t>3:00 PM Pacific Time</a:t>
            </a:r>
            <a:endParaRPr lang="en-US" sz="4400" dirty="0"/>
          </a:p>
          <a:p>
            <a:pPr marL="0" indent="0" algn="ctr">
              <a:buNone/>
            </a:pPr>
            <a:endParaRPr lang="en-US" sz="4400" dirty="0"/>
          </a:p>
          <a:p>
            <a:pPr marL="0" indent="0" algn="ctr">
              <a:buNone/>
            </a:pPr>
            <a:r>
              <a:rPr lang="en-US" sz="4400" dirty="0"/>
              <a:t>Topic: </a:t>
            </a:r>
            <a:r>
              <a:rPr lang="en-US" sz="4400" b="1" dirty="0">
                <a:solidFill>
                  <a:srgbClr val="075697"/>
                </a:solidFill>
              </a:rPr>
              <a:t>Alumni Communities</a:t>
            </a:r>
          </a:p>
          <a:p>
            <a:pPr marL="0" indent="0" algn="ctr">
              <a:buNone/>
            </a:pPr>
            <a:r>
              <a:rPr lang="en-US" sz="4400" dirty="0"/>
              <a:t>Presenters:</a:t>
            </a:r>
            <a:r>
              <a:rPr lang="en-US" sz="4400" dirty="0">
                <a:solidFill>
                  <a:schemeClr val="accent3"/>
                </a:solidFill>
              </a:rPr>
              <a:t> </a:t>
            </a:r>
            <a:r>
              <a:rPr lang="en-US" sz="4400" b="1" dirty="0">
                <a:solidFill>
                  <a:srgbClr val="075697"/>
                </a:solidFill>
              </a:rPr>
              <a:t>Bradley Taylor and </a:t>
            </a:r>
          </a:p>
          <a:p>
            <a:pPr marL="0" indent="0" algn="ctr">
              <a:buNone/>
            </a:pPr>
            <a:r>
              <a:rPr lang="en-US" sz="4400" b="1" dirty="0">
                <a:solidFill>
                  <a:srgbClr val="075697"/>
                </a:solidFill>
              </a:rPr>
              <a:t>Tim Brown</a:t>
            </a:r>
          </a:p>
        </p:txBody>
      </p:sp>
    </p:spTree>
    <p:extLst>
      <p:ext uri="{BB962C8B-B14F-4D97-AF65-F5344CB8AC3E}">
        <p14:creationId xmlns:p14="http://schemas.microsoft.com/office/powerpoint/2010/main" val="182957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2AE4A-2A43-2BDE-CB78-768C32B9F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88BE2-8028-49BB-B432-EA057174640D}"/>
              </a:ext>
            </a:extLst>
          </p:cNvPr>
          <p:cNvSpPr>
            <a:spLocks noGrp="1"/>
          </p:cNvSpPr>
          <p:nvPr>
            <p:ph type="title"/>
          </p:nvPr>
        </p:nvSpPr>
        <p:spPr/>
        <p:txBody>
          <a:bodyPr>
            <a:normAutofit/>
          </a:bodyPr>
          <a:lstStyle/>
          <a:p>
            <a:r>
              <a:rPr lang="en-US" dirty="0"/>
              <a:t>Why Are Scouting Alumni Important?</a:t>
            </a:r>
          </a:p>
        </p:txBody>
      </p:sp>
      <p:sp>
        <p:nvSpPr>
          <p:cNvPr id="3" name="Content Placeholder 2">
            <a:extLst>
              <a:ext uri="{FF2B5EF4-FFF2-40B4-BE49-F238E27FC236}">
                <a16:creationId xmlns:a16="http://schemas.microsoft.com/office/drawing/2014/main" id="{2F359543-D127-E224-5AD3-4A147E9FE8E2}"/>
              </a:ext>
            </a:extLst>
          </p:cNvPr>
          <p:cNvSpPr>
            <a:spLocks noGrp="1"/>
          </p:cNvSpPr>
          <p:nvPr>
            <p:ph idx="1"/>
          </p:nvPr>
        </p:nvSpPr>
        <p:spPr/>
        <p:txBody>
          <a:bodyPr/>
          <a:lstStyle/>
          <a:p>
            <a:pPr marL="0" indent="0">
              <a:buNone/>
            </a:pPr>
            <a:r>
              <a:rPr lang="en-US" sz="4800" i="1" dirty="0">
                <a:solidFill>
                  <a:srgbClr val="898989"/>
                </a:solidFill>
              </a:rPr>
              <a:t>Simply put, there are no better ambassadors for the Scouting program than Scouting Alumni.</a:t>
            </a:r>
          </a:p>
        </p:txBody>
      </p:sp>
    </p:spTree>
    <p:extLst>
      <p:ext uri="{BB962C8B-B14F-4D97-AF65-F5344CB8AC3E}">
        <p14:creationId xmlns:p14="http://schemas.microsoft.com/office/powerpoint/2010/main" val="332524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C3FCD-7130-613E-2C0F-9DC3497DD6F1}"/>
              </a:ext>
            </a:extLst>
          </p:cNvPr>
          <p:cNvSpPr>
            <a:spLocks noGrp="1"/>
          </p:cNvSpPr>
          <p:nvPr>
            <p:ph type="title"/>
          </p:nvPr>
        </p:nvSpPr>
        <p:spPr/>
        <p:txBody>
          <a:bodyPr/>
          <a:lstStyle/>
          <a:p>
            <a:r>
              <a:rPr lang="en-US" dirty="0"/>
              <a:t>Purpose &amp; Presentations</a:t>
            </a:r>
            <a:br>
              <a:rPr lang="en-US" dirty="0"/>
            </a:br>
            <a:endParaRPr lang="en-US" dirty="0"/>
          </a:p>
        </p:txBody>
      </p:sp>
      <p:sp>
        <p:nvSpPr>
          <p:cNvPr id="3" name="Text Placeholder 2">
            <a:extLst>
              <a:ext uri="{FF2B5EF4-FFF2-40B4-BE49-F238E27FC236}">
                <a16:creationId xmlns:a16="http://schemas.microsoft.com/office/drawing/2014/main" id="{63E08914-EF97-23DE-ADAF-76EF16BC70B1}"/>
              </a:ext>
            </a:extLst>
          </p:cNvPr>
          <p:cNvSpPr>
            <a:spLocks noGrp="1"/>
          </p:cNvSpPr>
          <p:nvPr>
            <p:ph type="body" idx="1"/>
          </p:nvPr>
        </p:nvSpPr>
        <p:spPr>
          <a:xfrm>
            <a:off x="839788" y="1681163"/>
            <a:ext cx="9947032" cy="823912"/>
          </a:xfrm>
        </p:spPr>
        <p:txBody>
          <a:bodyPr>
            <a:normAutofit/>
          </a:bodyPr>
          <a:lstStyle/>
          <a:p>
            <a:r>
              <a:rPr lang="en-US" sz="4000" dirty="0">
                <a:solidFill>
                  <a:srgbClr val="CE1126"/>
                </a:solidFill>
              </a:rPr>
              <a:t>What is the purpose of this session:</a:t>
            </a:r>
          </a:p>
        </p:txBody>
      </p:sp>
      <p:sp>
        <p:nvSpPr>
          <p:cNvPr id="4" name="Content Placeholder 3">
            <a:extLst>
              <a:ext uri="{FF2B5EF4-FFF2-40B4-BE49-F238E27FC236}">
                <a16:creationId xmlns:a16="http://schemas.microsoft.com/office/drawing/2014/main" id="{763FED68-A778-B230-070E-CD9E4BBBB2F5}"/>
              </a:ext>
            </a:extLst>
          </p:cNvPr>
          <p:cNvSpPr>
            <a:spLocks noGrp="1"/>
          </p:cNvSpPr>
          <p:nvPr>
            <p:ph sz="half" idx="2"/>
          </p:nvPr>
        </p:nvSpPr>
        <p:spPr>
          <a:xfrm>
            <a:off x="839788" y="3171905"/>
            <a:ext cx="10318992" cy="2004932"/>
          </a:xfrm>
        </p:spPr>
        <p:txBody>
          <a:bodyPr>
            <a:normAutofit/>
          </a:bodyPr>
          <a:lstStyle/>
          <a:p>
            <a:r>
              <a:rPr lang="en-US" sz="4400" b="1" i="0" dirty="0">
                <a:solidFill>
                  <a:schemeClr val="tx1"/>
                </a:solidFill>
                <a:effectLst/>
                <a:latin typeface="Roboto" panose="02000000000000000000" pitchFamily="2" charset="0"/>
              </a:rPr>
              <a:t>To Illustrate Why Councils Should Strengthen Their Alumni Relationships</a:t>
            </a:r>
          </a:p>
        </p:txBody>
      </p:sp>
    </p:spTree>
    <p:extLst>
      <p:ext uri="{BB962C8B-B14F-4D97-AF65-F5344CB8AC3E}">
        <p14:creationId xmlns:p14="http://schemas.microsoft.com/office/powerpoint/2010/main" val="161902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725-7500-C8EB-BEA3-06F11011015B}"/>
              </a:ext>
            </a:extLst>
          </p:cNvPr>
          <p:cNvSpPr>
            <a:spLocks noGrp="1"/>
          </p:cNvSpPr>
          <p:nvPr>
            <p:ph type="title"/>
          </p:nvPr>
        </p:nvSpPr>
        <p:spPr/>
        <p:txBody>
          <a:bodyPr/>
          <a:lstStyle/>
          <a:p>
            <a:r>
              <a:rPr lang="en-US" dirty="0"/>
              <a:t>The Untapped Potential</a:t>
            </a:r>
          </a:p>
        </p:txBody>
      </p:sp>
      <p:sp>
        <p:nvSpPr>
          <p:cNvPr id="7" name="TextBox 6">
            <a:extLst>
              <a:ext uri="{FF2B5EF4-FFF2-40B4-BE49-F238E27FC236}">
                <a16:creationId xmlns:a16="http://schemas.microsoft.com/office/drawing/2014/main" id="{D6865027-14F7-C839-657C-5F4A2D1A0C02}"/>
              </a:ext>
            </a:extLst>
          </p:cNvPr>
          <p:cNvSpPr txBox="1"/>
          <p:nvPr/>
        </p:nvSpPr>
        <p:spPr>
          <a:xfrm>
            <a:off x="1251752" y="1697698"/>
            <a:ext cx="9583888" cy="4031873"/>
          </a:xfrm>
          <a:prstGeom prst="rect">
            <a:avLst/>
          </a:prstGeom>
          <a:noFill/>
        </p:spPr>
        <p:txBody>
          <a:bodyPr wrap="square" rtlCol="0" anchor="ctr">
            <a:spAutoFit/>
          </a:bodyPr>
          <a:lstStyle/>
          <a:p>
            <a:pPr lvl="0" algn="just"/>
            <a:r>
              <a:rPr lang="en-US" sz="3200" dirty="0">
                <a:latin typeface="+mn-lt"/>
              </a:rPr>
              <a:t>Quite honestly, Scouting Alumni may be Scouting’s most untapped potential…</a:t>
            </a:r>
          </a:p>
          <a:p>
            <a:pPr lvl="0" algn="just"/>
            <a:endParaRPr lang="en-US" sz="3200" dirty="0">
              <a:latin typeface="+mn-lt"/>
            </a:endParaRPr>
          </a:p>
          <a:p>
            <a:pPr lvl="0" algn="just"/>
            <a:r>
              <a:rPr lang="en-US" sz="3200" dirty="0">
                <a:latin typeface="+mn-lt"/>
              </a:rPr>
              <a:t>Especially in terms of its potential for:</a:t>
            </a:r>
          </a:p>
          <a:p>
            <a:pPr marL="457200" lvl="0" indent="-457200" algn="just">
              <a:buFont typeface="Arial" panose="020B0604020202020204" pitchFamily="34" charset="0"/>
              <a:buChar char="•"/>
            </a:pPr>
            <a:r>
              <a:rPr lang="en-US" sz="3200" b="1" dirty="0">
                <a:latin typeface="+mn-lt"/>
              </a:rPr>
              <a:t>Increased Volunteerism</a:t>
            </a:r>
          </a:p>
          <a:p>
            <a:pPr marL="457200" lvl="0" indent="-457200" algn="just">
              <a:buFont typeface="Arial" panose="020B0604020202020204" pitchFamily="34" charset="0"/>
              <a:buChar char="•"/>
            </a:pPr>
            <a:r>
              <a:rPr lang="en-US" sz="3200" b="1" dirty="0">
                <a:latin typeface="+mn-lt"/>
              </a:rPr>
              <a:t>Shared Positive Life</a:t>
            </a:r>
            <a:r>
              <a:rPr lang="en-US" sz="3200" dirty="0">
                <a:latin typeface="+mn-lt"/>
              </a:rPr>
              <a:t> </a:t>
            </a:r>
            <a:r>
              <a:rPr lang="en-US" sz="3200" b="1" dirty="0">
                <a:latin typeface="+mn-lt"/>
              </a:rPr>
              <a:t>Experiences</a:t>
            </a:r>
          </a:p>
          <a:p>
            <a:pPr marL="457200" lvl="0" indent="-457200" algn="just">
              <a:buFont typeface="Arial" panose="020B0604020202020204" pitchFamily="34" charset="0"/>
              <a:buChar char="•"/>
            </a:pPr>
            <a:r>
              <a:rPr lang="en-US" sz="3200" b="1" dirty="0">
                <a:latin typeface="+mn-lt"/>
              </a:rPr>
              <a:t>Subject Matter Expertise</a:t>
            </a:r>
          </a:p>
          <a:p>
            <a:pPr marL="457200" lvl="0" indent="-457200" algn="just">
              <a:buFont typeface="Arial" panose="020B0604020202020204" pitchFamily="34" charset="0"/>
              <a:buChar char="•"/>
            </a:pPr>
            <a:r>
              <a:rPr lang="en-US" sz="3200" b="1" dirty="0">
                <a:latin typeface="+mn-lt"/>
              </a:rPr>
              <a:t>Personal Finances</a:t>
            </a:r>
            <a:r>
              <a:rPr lang="en-US" sz="3200" dirty="0">
                <a:latin typeface="+mn-lt"/>
              </a:rPr>
              <a:t>, </a:t>
            </a:r>
            <a:r>
              <a:rPr lang="en-US" sz="3200" b="1" dirty="0">
                <a:latin typeface="+mn-lt"/>
              </a:rPr>
              <a:t>etc</a:t>
            </a:r>
            <a:r>
              <a:rPr lang="en-US" sz="3200" dirty="0">
                <a:latin typeface="+mn-lt"/>
              </a:rPr>
              <a:t>.</a:t>
            </a:r>
          </a:p>
        </p:txBody>
      </p:sp>
    </p:spTree>
    <p:extLst>
      <p:ext uri="{BB962C8B-B14F-4D97-AF65-F5344CB8AC3E}">
        <p14:creationId xmlns:p14="http://schemas.microsoft.com/office/powerpoint/2010/main" val="32483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01B-30EF-3131-DF8C-87DE0761CAE3}"/>
              </a:ext>
            </a:extLst>
          </p:cNvPr>
          <p:cNvSpPr>
            <a:spLocks noGrp="1"/>
          </p:cNvSpPr>
          <p:nvPr>
            <p:ph type="title"/>
          </p:nvPr>
        </p:nvSpPr>
        <p:spPr/>
        <p:txBody>
          <a:bodyPr>
            <a:normAutofit/>
          </a:bodyPr>
          <a:lstStyle/>
          <a:p>
            <a:r>
              <a:rPr lang="en-US" sz="4400" b="1" dirty="0"/>
              <a:t>View on Alumni Engagement</a:t>
            </a:r>
            <a:endParaRPr lang="en-US" dirty="0"/>
          </a:p>
        </p:txBody>
      </p:sp>
      <p:sp>
        <p:nvSpPr>
          <p:cNvPr id="8" name="TextBox 7">
            <a:extLst>
              <a:ext uri="{FF2B5EF4-FFF2-40B4-BE49-F238E27FC236}">
                <a16:creationId xmlns:a16="http://schemas.microsoft.com/office/drawing/2014/main" id="{4B3A2FD1-6EB7-9E1B-E7B9-B49257CCE02B}"/>
              </a:ext>
            </a:extLst>
          </p:cNvPr>
          <p:cNvSpPr txBox="1"/>
          <p:nvPr/>
        </p:nvSpPr>
        <p:spPr>
          <a:xfrm>
            <a:off x="839788" y="2439178"/>
            <a:ext cx="10056812" cy="3046988"/>
          </a:xfrm>
          <a:prstGeom prst="rect">
            <a:avLst/>
          </a:prstGeom>
          <a:noFill/>
        </p:spPr>
        <p:txBody>
          <a:bodyPr wrap="square" rtlCol="0" anchor="ctr">
            <a:spAutoFit/>
          </a:bodyPr>
          <a:lstStyle/>
          <a:p>
            <a:pPr lvl="0" algn="just"/>
            <a:r>
              <a:rPr lang="en-US" sz="3200" i="1" dirty="0"/>
              <a:t>Many</a:t>
            </a:r>
            <a:r>
              <a:rPr lang="en-US" sz="3200" i="1" dirty="0">
                <a:latin typeface="+mn-lt"/>
              </a:rPr>
              <a:t> believe that alumni engagement is possibly the best tool to attract those who have been personally impacted by Scouting back to the campfire, then it will be to attract those who will be experiencing Scouting for the first time, especially since a lot of what they have heard about Scouting has been negative.</a:t>
            </a:r>
          </a:p>
        </p:txBody>
      </p:sp>
    </p:spTree>
    <p:extLst>
      <p:ext uri="{BB962C8B-B14F-4D97-AF65-F5344CB8AC3E}">
        <p14:creationId xmlns:p14="http://schemas.microsoft.com/office/powerpoint/2010/main" val="37729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0E38-EF23-99C9-D705-E69EB62DC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293FA-4B56-07EC-9A88-F5C78ACB03D8}"/>
              </a:ext>
            </a:extLst>
          </p:cNvPr>
          <p:cNvSpPr>
            <a:spLocks noGrp="1"/>
          </p:cNvSpPr>
          <p:nvPr>
            <p:ph type="title"/>
          </p:nvPr>
        </p:nvSpPr>
        <p:spPr/>
        <p:txBody>
          <a:bodyPr>
            <a:normAutofit/>
          </a:bodyPr>
          <a:lstStyle/>
          <a:p>
            <a:r>
              <a:rPr lang="en-US" sz="4400" b="1" dirty="0"/>
              <a:t>Potential Opportunities for Scouting Alumni</a:t>
            </a:r>
            <a:endParaRPr lang="en-US" dirty="0"/>
          </a:p>
        </p:txBody>
      </p:sp>
      <p:sp>
        <p:nvSpPr>
          <p:cNvPr id="8" name="TextBox 7">
            <a:extLst>
              <a:ext uri="{FF2B5EF4-FFF2-40B4-BE49-F238E27FC236}">
                <a16:creationId xmlns:a16="http://schemas.microsoft.com/office/drawing/2014/main" id="{10D1BBA7-BDFC-E81A-3CBC-9DEA49C28DA7}"/>
              </a:ext>
            </a:extLst>
          </p:cNvPr>
          <p:cNvSpPr txBox="1"/>
          <p:nvPr/>
        </p:nvSpPr>
        <p:spPr>
          <a:xfrm>
            <a:off x="839788" y="2164669"/>
            <a:ext cx="10072052" cy="3539430"/>
          </a:xfrm>
          <a:prstGeom prst="rect">
            <a:avLst/>
          </a:prstGeom>
          <a:noFill/>
        </p:spPr>
        <p:txBody>
          <a:bodyPr wrap="square" rtlCol="0" anchor="ctr">
            <a:spAutoFit/>
          </a:bodyPr>
          <a:lstStyle/>
          <a:p>
            <a:pPr lvl="0" algn="just"/>
            <a:r>
              <a:rPr lang="en-US" sz="3200" dirty="0">
                <a:latin typeface="+mn-lt"/>
              </a:rPr>
              <a:t>The opportunities for Scouting Alumni are nearly endless, and include things such as:</a:t>
            </a:r>
          </a:p>
          <a:p>
            <a:pPr marL="457200" lvl="0" indent="-457200" algn="just">
              <a:buFont typeface="Arial" panose="020B0604020202020204" pitchFamily="34" charset="0"/>
              <a:buChar char="•"/>
            </a:pPr>
            <a:r>
              <a:rPr lang="en-US" sz="3200" dirty="0">
                <a:latin typeface="+mn-lt"/>
              </a:rPr>
              <a:t>Boards of Review / Unit Commissioners</a:t>
            </a:r>
          </a:p>
          <a:p>
            <a:pPr marL="457200" lvl="0" indent="-457200" algn="just">
              <a:buFont typeface="Arial" panose="020B0604020202020204" pitchFamily="34" charset="0"/>
              <a:buChar char="•"/>
            </a:pPr>
            <a:r>
              <a:rPr lang="en-US" sz="3200" dirty="0">
                <a:latin typeface="+mn-lt"/>
              </a:rPr>
              <a:t>Merit Badge Counselors / Subject Matter Experts</a:t>
            </a:r>
          </a:p>
          <a:p>
            <a:pPr marL="457200" lvl="0" indent="-457200" algn="just">
              <a:buFont typeface="Arial" panose="020B0604020202020204" pitchFamily="34" charset="0"/>
              <a:buChar char="•"/>
            </a:pPr>
            <a:r>
              <a:rPr lang="en-US" sz="3200" dirty="0">
                <a:latin typeface="+mn-lt"/>
              </a:rPr>
              <a:t>Providing Resources (Materials, Finances, </a:t>
            </a:r>
            <a:r>
              <a:rPr lang="en-US" sz="3200" dirty="0"/>
              <a:t>Contacts</a:t>
            </a:r>
            <a:r>
              <a:rPr lang="en-US" sz="3200" dirty="0">
                <a:latin typeface="+mn-lt"/>
              </a:rPr>
              <a:t>)</a:t>
            </a:r>
          </a:p>
          <a:p>
            <a:pPr marL="457200" lvl="0" indent="-457200" algn="just">
              <a:buFont typeface="Arial" panose="020B0604020202020204" pitchFamily="34" charset="0"/>
              <a:buChar char="•"/>
            </a:pPr>
            <a:r>
              <a:rPr lang="en-US" sz="3200" dirty="0">
                <a:latin typeface="+mn-lt"/>
              </a:rPr>
              <a:t>Service (Unit / District / Council / Community)</a:t>
            </a:r>
          </a:p>
          <a:p>
            <a:pPr marL="457200" lvl="0" indent="-457200" algn="just">
              <a:buFont typeface="Arial" panose="020B0604020202020204" pitchFamily="34" charset="0"/>
              <a:buChar char="•"/>
            </a:pPr>
            <a:r>
              <a:rPr lang="en-US" sz="3200" dirty="0">
                <a:latin typeface="+mn-lt"/>
              </a:rPr>
              <a:t>And the list goes on…</a:t>
            </a:r>
          </a:p>
        </p:txBody>
      </p:sp>
    </p:spTree>
    <p:extLst>
      <p:ext uri="{BB962C8B-B14F-4D97-AF65-F5344CB8AC3E}">
        <p14:creationId xmlns:p14="http://schemas.microsoft.com/office/powerpoint/2010/main" val="325227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6DD1B-A6B4-853D-0686-468AACB58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8B11C-A0B2-811E-6991-910275833FD2}"/>
              </a:ext>
            </a:extLst>
          </p:cNvPr>
          <p:cNvSpPr>
            <a:spLocks noGrp="1"/>
          </p:cNvSpPr>
          <p:nvPr>
            <p:ph type="title"/>
          </p:nvPr>
        </p:nvSpPr>
        <p:spPr/>
        <p:txBody>
          <a:bodyPr>
            <a:normAutofit/>
          </a:bodyPr>
          <a:lstStyle/>
          <a:p>
            <a:r>
              <a:rPr lang="en-US" sz="4400" b="1" dirty="0"/>
              <a:t>Missed Opportunities for Councils to Engage Alumni</a:t>
            </a:r>
          </a:p>
        </p:txBody>
      </p:sp>
      <p:sp>
        <p:nvSpPr>
          <p:cNvPr id="8" name="TextBox 7">
            <a:extLst>
              <a:ext uri="{FF2B5EF4-FFF2-40B4-BE49-F238E27FC236}">
                <a16:creationId xmlns:a16="http://schemas.microsoft.com/office/drawing/2014/main" id="{D552D3F3-01A6-187A-19E0-4987305E6222}"/>
              </a:ext>
            </a:extLst>
          </p:cNvPr>
          <p:cNvSpPr txBox="1"/>
          <p:nvPr/>
        </p:nvSpPr>
        <p:spPr>
          <a:xfrm>
            <a:off x="839788" y="2410890"/>
            <a:ext cx="9843452" cy="3046988"/>
          </a:xfrm>
          <a:prstGeom prst="rect">
            <a:avLst/>
          </a:prstGeom>
          <a:noFill/>
        </p:spPr>
        <p:txBody>
          <a:bodyPr wrap="square" rtlCol="0" anchor="ctr">
            <a:spAutoFit/>
          </a:bodyPr>
          <a:lstStyle/>
          <a:p>
            <a:pPr lvl="0" algn="just"/>
            <a:r>
              <a:rPr lang="en-US" sz="3200" dirty="0">
                <a:latin typeface="+mn-lt"/>
              </a:rPr>
              <a:t>With the seemingly endless opportunities for Scouting Alumni to add value to councils, one would think that every council would have strong Alumni Relations. However, that is not the case. Currently, nearly 25% of councils have no organized Alumni Committee or engagement. </a:t>
            </a:r>
          </a:p>
        </p:txBody>
      </p:sp>
    </p:spTree>
    <p:extLst>
      <p:ext uri="{BB962C8B-B14F-4D97-AF65-F5344CB8AC3E}">
        <p14:creationId xmlns:p14="http://schemas.microsoft.com/office/powerpoint/2010/main" val="281433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648DF-3D7A-3374-1B99-ABF094ECE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257EE-F825-FD4B-A774-96DA9EAE9645}"/>
              </a:ext>
            </a:extLst>
          </p:cNvPr>
          <p:cNvSpPr>
            <a:spLocks noGrp="1"/>
          </p:cNvSpPr>
          <p:nvPr>
            <p:ph type="title"/>
          </p:nvPr>
        </p:nvSpPr>
        <p:spPr/>
        <p:txBody>
          <a:bodyPr>
            <a:normAutofit/>
          </a:bodyPr>
          <a:lstStyle/>
          <a:p>
            <a:r>
              <a:rPr lang="en-US" sz="4400" b="1" dirty="0"/>
              <a:t>Understanding Why Councils Resist Alumni Engagement</a:t>
            </a:r>
          </a:p>
        </p:txBody>
      </p:sp>
      <p:sp>
        <p:nvSpPr>
          <p:cNvPr id="8" name="TextBox 7">
            <a:extLst>
              <a:ext uri="{FF2B5EF4-FFF2-40B4-BE49-F238E27FC236}">
                <a16:creationId xmlns:a16="http://schemas.microsoft.com/office/drawing/2014/main" id="{3EFECF55-ECF3-B95F-13B6-A1A017C61F99}"/>
              </a:ext>
            </a:extLst>
          </p:cNvPr>
          <p:cNvSpPr txBox="1"/>
          <p:nvPr/>
        </p:nvSpPr>
        <p:spPr>
          <a:xfrm>
            <a:off x="839788" y="1918448"/>
            <a:ext cx="9843452" cy="4031873"/>
          </a:xfrm>
          <a:prstGeom prst="rect">
            <a:avLst/>
          </a:prstGeom>
          <a:noFill/>
        </p:spPr>
        <p:txBody>
          <a:bodyPr wrap="square" rtlCol="0" anchor="ctr">
            <a:spAutoFit/>
          </a:bodyPr>
          <a:lstStyle/>
          <a:p>
            <a:pPr lvl="0" algn="just"/>
            <a:r>
              <a:rPr lang="en-US" sz="3200" dirty="0">
                <a:latin typeface="+mn-lt"/>
              </a:rPr>
              <a:t>The reasons that councils resist actively engaging their Scouting Alumni are varied:</a:t>
            </a:r>
          </a:p>
          <a:p>
            <a:pPr marL="457200" lvl="0" indent="-457200" algn="just">
              <a:buFont typeface="Arial" panose="020B0604020202020204" pitchFamily="34" charset="0"/>
              <a:buChar char="•"/>
            </a:pPr>
            <a:r>
              <a:rPr lang="en-US" sz="3200" dirty="0">
                <a:latin typeface="+mn-lt"/>
              </a:rPr>
              <a:t>Lack of understanding the benefits</a:t>
            </a:r>
          </a:p>
          <a:p>
            <a:pPr marL="457200" lvl="0" indent="-457200" algn="just">
              <a:buFont typeface="Arial" panose="020B0604020202020204" pitchFamily="34" charset="0"/>
              <a:buChar char="•"/>
            </a:pPr>
            <a:r>
              <a:rPr lang="en-US" sz="3200" dirty="0">
                <a:latin typeface="+mn-lt"/>
              </a:rPr>
              <a:t>Limited council leadership buy-In</a:t>
            </a:r>
          </a:p>
          <a:p>
            <a:pPr marL="457200" lvl="0" indent="-457200" algn="just">
              <a:buFont typeface="Arial" panose="020B0604020202020204" pitchFamily="34" charset="0"/>
              <a:buChar char="•"/>
            </a:pPr>
            <a:r>
              <a:rPr lang="en-US" sz="3200" dirty="0">
                <a:latin typeface="+mn-lt"/>
              </a:rPr>
              <a:t>Other priorities (Membership, Finances, Potential Merger, etc.)</a:t>
            </a:r>
          </a:p>
          <a:p>
            <a:pPr marL="457200" lvl="0" indent="-457200" algn="just">
              <a:buFont typeface="Arial" panose="020B0604020202020204" pitchFamily="34" charset="0"/>
              <a:buChar char="•"/>
            </a:pPr>
            <a:r>
              <a:rPr lang="en-US" sz="3200" dirty="0">
                <a:latin typeface="+mn-lt"/>
              </a:rPr>
              <a:t>Limited professional staff</a:t>
            </a:r>
          </a:p>
          <a:p>
            <a:pPr marL="457200" lvl="0" indent="-457200" algn="just">
              <a:buFont typeface="Arial" panose="020B0604020202020204" pitchFamily="34" charset="0"/>
              <a:buChar char="•"/>
            </a:pPr>
            <a:r>
              <a:rPr lang="en-US" sz="3200" dirty="0">
                <a:latin typeface="+mn-lt"/>
              </a:rPr>
              <a:t>Unwilling volunteers</a:t>
            </a:r>
          </a:p>
        </p:txBody>
      </p:sp>
    </p:spTree>
    <p:extLst>
      <p:ext uri="{BB962C8B-B14F-4D97-AF65-F5344CB8AC3E}">
        <p14:creationId xmlns:p14="http://schemas.microsoft.com/office/powerpoint/2010/main" val="3202395970"/>
      </p:ext>
    </p:extLst>
  </p:cSld>
  <p:clrMapOvr>
    <a:masterClrMapping/>
  </p:clrMapOvr>
</p:sld>
</file>

<file path=ppt/theme/theme1.xml><?xml version="1.0" encoding="utf-8"?>
<a:theme xmlns:a="http://schemas.openxmlformats.org/drawingml/2006/main" name="1_Office Theme">
  <a:themeElements>
    <a:clrScheme name="Scouting America">
      <a:dk1>
        <a:srgbClr val="898989"/>
      </a:dk1>
      <a:lt1>
        <a:srgbClr val="FFFFFF"/>
      </a:lt1>
      <a:dk2>
        <a:srgbClr val="44546A"/>
      </a:dk2>
      <a:lt2>
        <a:srgbClr val="E7E6E6"/>
      </a:lt2>
      <a:accent1>
        <a:srgbClr val="2F69A3"/>
      </a:accent1>
      <a:accent2>
        <a:srgbClr val="CE1125"/>
      </a:accent2>
      <a:accent3>
        <a:srgbClr val="A5A5A5"/>
      </a:accent3>
      <a:accent4>
        <a:srgbClr val="FFC000"/>
      </a:accent4>
      <a:accent5>
        <a:srgbClr val="5B9BD5"/>
      </a:accent5>
      <a:accent6>
        <a:srgbClr val="70AD47"/>
      </a:accent6>
      <a:hlink>
        <a:srgbClr val="057EEB"/>
      </a:hlink>
      <a:folHlink>
        <a:srgbClr val="057E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outing America PPT Template" id="{EDBC1C35-C06F-4E41-AE6B-F4209A888D9F}" vid="{0FA3DBA7-58C3-6448-ABB8-493D7754C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b3ee833-dd67-45a8-9be9-6f6d0833a8d7">
      <UserInfo>
        <DisplayName>Gordon Shattles</DisplayName>
        <AccountId>164</AccountId>
        <AccountType/>
      </UserInfo>
      <UserInfo>
        <DisplayName>Darin Kinn</DisplayName>
        <AccountId>13</AccountId>
        <AccountType/>
      </UserInfo>
      <UserInfo>
        <DisplayName>Nathan Johnson</DisplayName>
        <AccountId>16</AccountId>
        <AccountType/>
      </UserInfo>
    </SharedWithUsers>
    <lcf76f155ced4ddcb4097134ff3c332f xmlns="221fe16e-01ca-427a-8a91-6a20a69d1f88">
      <Terms xmlns="http://schemas.microsoft.com/office/infopath/2007/PartnerControls"/>
    </lcf76f155ced4ddcb4097134ff3c332f>
    <TaxCatchAll xmlns="2b3ee833-dd67-45a8-9be9-6f6d0833a8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95DD036392A4E8690A0B7E3762567" ma:contentTypeVersion="17" ma:contentTypeDescription="Create a new document." ma:contentTypeScope="" ma:versionID="64e780d52d625163939975d1f03e02f6">
  <xsd:schema xmlns:xsd="http://www.w3.org/2001/XMLSchema" xmlns:xs="http://www.w3.org/2001/XMLSchema" xmlns:p="http://schemas.microsoft.com/office/2006/metadata/properties" xmlns:ns2="221fe16e-01ca-427a-8a91-6a20a69d1f88" xmlns:ns3="2b3ee833-dd67-45a8-9be9-6f6d0833a8d7" targetNamespace="http://schemas.microsoft.com/office/2006/metadata/properties" ma:root="true" ma:fieldsID="749b9fe62d200dfd3b696e1918692cd8" ns2:_="" ns3:_="">
    <xsd:import namespace="221fe16e-01ca-427a-8a91-6a20a69d1f88"/>
    <xsd:import namespace="2b3ee833-dd67-45a8-9be9-6f6d0833a8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fe16e-01ca-427a-8a91-6a20a69d1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3ee833-dd67-45a8-9be9-6f6d0833a8d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df28d34-aac1-4306-9db6-3316e56ad84a}" ma:internalName="TaxCatchAll" ma:showField="CatchAllData" ma:web="2b3ee833-dd67-45a8-9be9-6f6d0833a8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441C6-B327-405B-BE0A-BECCCCF98BE6}">
  <ds:schemaRefs>
    <ds:schemaRef ds:uri="2b3ee833-dd67-45a8-9be9-6f6d0833a8d7"/>
    <ds:schemaRef ds:uri="http://purl.org/dc/dcmitype/"/>
    <ds:schemaRef ds:uri="221fe16e-01ca-427a-8a91-6a20a69d1f88"/>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07E8B2E-F309-4EF6-BC62-3673AE8EB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fe16e-01ca-427a-8a91-6a20a69d1f88"/>
    <ds:schemaRef ds:uri="2b3ee833-dd67-45a8-9be9-6f6d0833a8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C5645-406F-4C68-A3BB-1D1171D167CE}">
  <ds:schemaRefs>
    <ds:schemaRef ds:uri="http://schemas.microsoft.com/sharepoint/v3/contenttype/forms"/>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1_Office Theme</Template>
  <TotalTime>759</TotalTime>
  <Words>1184</Words>
  <Application>Microsoft Office PowerPoint</Application>
  <PresentationFormat>Widescreen</PresentationFormat>
  <Paragraphs>140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Arial Black</vt:lpstr>
      <vt:lpstr>Nunito Sans</vt:lpstr>
      <vt:lpstr>Roboto</vt:lpstr>
      <vt:lpstr>Times New Roman</vt:lpstr>
      <vt:lpstr>1_Office Theme</vt:lpstr>
      <vt:lpstr>PowerPoint Presentation</vt:lpstr>
      <vt:lpstr>Who Are Scouting Alumni? </vt:lpstr>
      <vt:lpstr>Why Are Scouting Alumni Important?</vt:lpstr>
      <vt:lpstr>Purpose &amp; Presentations </vt:lpstr>
      <vt:lpstr>The Untapped Potential</vt:lpstr>
      <vt:lpstr>View on Alumni Engagement</vt:lpstr>
      <vt:lpstr>Potential Opportunities for Scouting Alumni</vt:lpstr>
      <vt:lpstr>Missed Opportunities for Councils to Engage Alumni</vt:lpstr>
      <vt:lpstr>Understanding Why Councils Resist Alumni Engagement</vt:lpstr>
      <vt:lpstr>Breaking Down Barriers to Alumni Engagement</vt:lpstr>
      <vt:lpstr>Recognizing a Council’s Existing Alumni Activity</vt:lpstr>
      <vt:lpstr>Alumni Engagement</vt:lpstr>
      <vt:lpstr>Next Step - Committee Formation</vt:lpstr>
      <vt:lpstr>Creating an Alumni Committee</vt:lpstr>
      <vt:lpstr>Building Relationships</vt:lpstr>
      <vt:lpstr>Committee Expansion</vt:lpstr>
      <vt:lpstr>Available Alumni Resources</vt:lpstr>
      <vt:lpstr>Council Service Territories</vt:lpstr>
      <vt:lpstr>Alumni Training</vt:lpstr>
      <vt:lpstr>Alumni Training Modules</vt:lpstr>
      <vt:lpstr>Alumni Communities</vt:lpstr>
      <vt:lpstr>Scouting Alumni Umbrella</vt:lpstr>
      <vt:lpstr>In Closing</vt:lpstr>
      <vt:lpstr>To help us improve these webinars, please complete this survey.</vt:lpstr>
      <vt:lpstr>Questions? </vt:lpstr>
      <vt:lpstr>Upcoming Webinar…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Leslie</dc:creator>
  <cp:lastModifiedBy>Joe Azzarello</cp:lastModifiedBy>
  <cp:revision>9</cp:revision>
  <dcterms:created xsi:type="dcterms:W3CDTF">2024-10-31T17:58:54Z</dcterms:created>
  <dcterms:modified xsi:type="dcterms:W3CDTF">2025-04-10T14:27:56Z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0x0101008A395DD036392A4E8690A0B7E3762567</vt:lpwstr>
  </property>
  <property fmtid="{D5CDD505-2E9C-101B-9397-08002B2CF9AE}" pid="3" name="MediaServiceImageTags">
    <vt:lpwstr/>
  </property>
</Properties>
</file>